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8" r:id="rId3"/>
    <p:sldId id="259" r:id="rId4"/>
    <p:sldId id="267" r:id="rId5"/>
    <p:sldId id="264" r:id="rId6"/>
    <p:sldId id="263" r:id="rId7"/>
    <p:sldId id="269" r:id="rId8"/>
    <p:sldId id="268" r:id="rId9"/>
    <p:sldId id="260" r:id="rId10"/>
    <p:sldId id="266" r:id="rId11"/>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D424E"/>
    <a:srgbClr val="00C800"/>
    <a:srgbClr val="006E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584" autoAdjust="0"/>
  </p:normalViewPr>
  <p:slideViewPr>
    <p:cSldViewPr snapToGrid="0" snapToObjects="1">
      <p:cViewPr varScale="1">
        <p:scale>
          <a:sx n="107" d="100"/>
          <a:sy n="107" d="100"/>
        </p:scale>
        <p:origin x="-274" y="-72"/>
      </p:cViewPr>
      <p:guideLst>
        <p:guide orient="horz" pos="1620"/>
        <p:guide pos="2880"/>
      </p:guideLst>
    </p:cSldViewPr>
  </p:slideViewPr>
  <p:outlineViewPr>
    <p:cViewPr>
      <p:scale>
        <a:sx n="33" d="100"/>
        <a:sy n="33" d="100"/>
      </p:scale>
      <p:origin x="0" y="3643"/>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D78D6D-EA37-41DF-9D29-3214CC418036}" type="datetimeFigureOut">
              <a:rPr lang="ru-RU" smtClean="0"/>
              <a:pPr/>
              <a:t>08.02.2023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BAAF3-E967-4A95-A7DF-1062F044431E}" type="slidenum">
              <a:rPr lang="ru-RU" smtClean="0"/>
              <a:pPr/>
              <a:t>‹#›</a:t>
            </a:fld>
            <a:endParaRPr lang="ru-RU"/>
          </a:p>
        </p:txBody>
      </p:sp>
    </p:spTree>
    <p:extLst>
      <p:ext uri="{BB962C8B-B14F-4D97-AF65-F5344CB8AC3E}">
        <p14:creationId xmlns="" xmlns:p14="http://schemas.microsoft.com/office/powerpoint/2010/main" val="2659690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E7BAAF3-E967-4A95-A7DF-1062F044431E}" type="slidenum">
              <a:rPr lang="ru-RU" smtClean="0"/>
              <a:pPr/>
              <a:t>10</a:t>
            </a:fld>
            <a:endParaRPr lang="ru-RU"/>
          </a:p>
        </p:txBody>
      </p:sp>
    </p:spTree>
    <p:extLst>
      <p:ext uri="{BB962C8B-B14F-4D97-AF65-F5344CB8AC3E}">
        <p14:creationId xmlns="" xmlns:p14="http://schemas.microsoft.com/office/powerpoint/2010/main" val="3049625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10BF5B91-2F5C-429D-94EF-D0BC8AC383B1}" type="datetimeFigureOut">
              <a:rPr lang="ru-RU" smtClean="0"/>
              <a:pPr/>
              <a:t>08.02.2023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56D00D-92EC-4D13-92C4-6581EEB7938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0BF5B91-2F5C-429D-94EF-D0BC8AC383B1}" type="datetimeFigureOut">
              <a:rPr lang="ru-RU" smtClean="0"/>
              <a:pPr/>
              <a:t>08.02.2023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56D00D-92EC-4D13-92C4-6581EEB7938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0BF5B91-2F5C-429D-94EF-D0BC8AC383B1}" type="datetimeFigureOut">
              <a:rPr lang="ru-RU" smtClean="0"/>
              <a:pPr/>
              <a:t>08.02.2023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56D00D-92EC-4D13-92C4-6581EEB7938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0BF5B91-2F5C-429D-94EF-D0BC8AC383B1}" type="datetimeFigureOut">
              <a:rPr lang="ru-RU" smtClean="0"/>
              <a:pPr/>
              <a:t>08.02.2023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56D00D-92EC-4D13-92C4-6581EEB7938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10BF5B91-2F5C-429D-94EF-D0BC8AC383B1}" type="datetimeFigureOut">
              <a:rPr lang="ru-RU" smtClean="0"/>
              <a:pPr/>
              <a:t>08.02.2023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56D00D-92EC-4D13-92C4-6581EEB7938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10BF5B91-2F5C-429D-94EF-D0BC8AC383B1}" type="datetimeFigureOut">
              <a:rPr lang="ru-RU" smtClean="0"/>
              <a:pPr/>
              <a:t>08.02.2023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56D00D-92EC-4D13-92C4-6581EEB7938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10BF5B91-2F5C-429D-94EF-D0BC8AC383B1}" type="datetimeFigureOut">
              <a:rPr lang="ru-RU" smtClean="0"/>
              <a:pPr/>
              <a:t>08.02.2023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F56D00D-92EC-4D13-92C4-6581EEB7938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10BF5B91-2F5C-429D-94EF-D0BC8AC383B1}" type="datetimeFigureOut">
              <a:rPr lang="ru-RU" smtClean="0"/>
              <a:pPr/>
              <a:t>08.02.2023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F56D00D-92EC-4D13-92C4-6581EEB7938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0BF5B91-2F5C-429D-94EF-D0BC8AC383B1}" type="datetimeFigureOut">
              <a:rPr lang="ru-RU" smtClean="0"/>
              <a:pPr/>
              <a:t>08.02.2023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F56D00D-92EC-4D13-92C4-6581EEB7938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10BF5B91-2F5C-429D-94EF-D0BC8AC383B1}" type="datetimeFigureOut">
              <a:rPr lang="ru-RU" smtClean="0"/>
              <a:pPr/>
              <a:t>08.02.2023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56D00D-92EC-4D13-92C4-6581EEB7938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10BF5B91-2F5C-429D-94EF-D0BC8AC383B1}" type="datetimeFigureOut">
              <a:rPr lang="ru-RU" smtClean="0"/>
              <a:pPr/>
              <a:t>08.02.2023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56D00D-92EC-4D13-92C4-6581EEB7938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BF5B91-2F5C-429D-94EF-D0BC8AC383B1}" type="datetimeFigureOut">
              <a:rPr lang="ru-RU" smtClean="0"/>
              <a:pPr/>
              <a:t>08.02.2023</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F56D00D-92EC-4D13-92C4-6581EEB7938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578769"/>
            <a:ext cx="7574607" cy="1237295"/>
          </a:xfrm>
        </p:spPr>
        <p:txBody>
          <a:bodyPr>
            <a:normAutofit fontScale="90000"/>
          </a:bodyPr>
          <a:lstStyle/>
          <a:p>
            <a:r>
              <a:rPr lang="ru-RU" sz="2000" dirty="0">
                <a:solidFill>
                  <a:srgbClr val="3D424E"/>
                </a:solidFill>
                <a:latin typeface="Times New Roman" pitchFamily="18" charset="0"/>
                <a:cs typeface="Times New Roman" pitchFamily="18" charset="0"/>
              </a:rPr>
              <a:t>ПРЕЗЕНТАЦИЯ ПРОЕКТА</a:t>
            </a:r>
            <a:br>
              <a:rPr lang="ru-RU" sz="2000" dirty="0">
                <a:solidFill>
                  <a:srgbClr val="3D424E"/>
                </a:solidFill>
                <a:latin typeface="Times New Roman" pitchFamily="18" charset="0"/>
                <a:cs typeface="Times New Roman" pitchFamily="18" charset="0"/>
              </a:rPr>
            </a:br>
            <a:r>
              <a:rPr lang="ru-RU" sz="2000" dirty="0" smtClean="0">
                <a:solidFill>
                  <a:srgbClr val="3D424E"/>
                </a:solidFill>
                <a:latin typeface="Times New Roman" pitchFamily="18" charset="0"/>
                <a:cs typeface="Times New Roman" pitchFamily="18" charset="0"/>
              </a:rPr>
              <a:t>«Обустройство дворовой общественной территории » по ул.Дорожная, 2 </a:t>
            </a:r>
            <a:br>
              <a:rPr lang="ru-RU" sz="2000" dirty="0" smtClean="0">
                <a:solidFill>
                  <a:srgbClr val="3D424E"/>
                </a:solidFill>
                <a:latin typeface="Times New Roman" pitchFamily="18" charset="0"/>
                <a:cs typeface="Times New Roman" pitchFamily="18" charset="0"/>
              </a:rPr>
            </a:br>
            <a:r>
              <a:rPr lang="ru-RU" sz="2000" dirty="0" smtClean="0">
                <a:solidFill>
                  <a:srgbClr val="3D424E"/>
                </a:solidFill>
                <a:latin typeface="Times New Roman" pitchFamily="18" charset="0"/>
                <a:cs typeface="Times New Roman" pitchFamily="18" charset="0"/>
              </a:rPr>
              <a:t>с. Каменное</a:t>
            </a:r>
            <a:endParaRPr lang="ru-RU" sz="2000" dirty="0">
              <a:solidFill>
                <a:srgbClr val="3D424E"/>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03648" y="3047516"/>
            <a:ext cx="6400800" cy="1588778"/>
          </a:xfrm>
        </p:spPr>
        <p:txBody>
          <a:bodyPr>
            <a:normAutofit/>
          </a:bodyPr>
          <a:lstStyle/>
          <a:p>
            <a:r>
              <a:rPr lang="ru-RU" sz="1800" dirty="0" smtClean="0">
                <a:solidFill>
                  <a:srgbClr val="3D424E"/>
                </a:solidFill>
                <a:latin typeface="Times New Roman" pitchFamily="18" charset="0"/>
                <a:ea typeface="+mj-ea"/>
                <a:cs typeface="Times New Roman" pitchFamily="18" charset="0"/>
              </a:rPr>
              <a:t>Сельское поселение Каменное, село Каменное, Октябрьский район Ханты-Мансийский автономный округ-Югра</a:t>
            </a:r>
          </a:p>
          <a:p>
            <a:r>
              <a:rPr lang="ru-RU" sz="1000" dirty="0" smtClean="0">
                <a:solidFill>
                  <a:srgbClr val="3D424E"/>
                </a:solidFill>
                <a:latin typeface="Times New Roman" pitchFamily="18" charset="0"/>
                <a:ea typeface="+mj-ea"/>
                <a:cs typeface="Times New Roman" pitchFamily="18" charset="0"/>
              </a:rPr>
              <a:t>Инициативная </a:t>
            </a:r>
            <a:r>
              <a:rPr lang="ru-RU" sz="1000" dirty="0" smtClean="0">
                <a:solidFill>
                  <a:srgbClr val="3D424E"/>
                </a:solidFill>
                <a:latin typeface="Times New Roman" pitchFamily="18" charset="0"/>
                <a:ea typeface="+mj-ea"/>
                <a:cs typeface="Times New Roman" pitchFamily="18" charset="0"/>
              </a:rPr>
              <a:t>группа с. Каменное</a:t>
            </a:r>
          </a:p>
          <a:p>
            <a:r>
              <a:rPr lang="ru-RU" sz="1000" dirty="0" smtClean="0">
                <a:solidFill>
                  <a:srgbClr val="3D424E"/>
                </a:solidFill>
                <a:latin typeface="Times New Roman" pitchFamily="18" charset="0"/>
                <a:ea typeface="+mj-ea"/>
                <a:cs typeface="Times New Roman" pitchFamily="18" charset="0"/>
              </a:rPr>
              <a:t>Представитель группы: </a:t>
            </a:r>
            <a:r>
              <a:rPr lang="ru-RU" sz="1000" dirty="0" err="1" smtClean="0">
                <a:solidFill>
                  <a:srgbClr val="3D424E"/>
                </a:solidFill>
                <a:latin typeface="Times New Roman" pitchFamily="18" charset="0"/>
                <a:ea typeface="+mj-ea"/>
                <a:cs typeface="Times New Roman" pitchFamily="18" charset="0"/>
              </a:rPr>
              <a:t>Пилютик</a:t>
            </a:r>
            <a:r>
              <a:rPr lang="ru-RU" sz="1000" dirty="0" smtClean="0">
                <a:solidFill>
                  <a:srgbClr val="3D424E"/>
                </a:solidFill>
                <a:latin typeface="Times New Roman" pitchFamily="18" charset="0"/>
                <a:ea typeface="+mj-ea"/>
                <a:cs typeface="Times New Roman" pitchFamily="18" charset="0"/>
              </a:rPr>
              <a:t> Олеся Владимировна</a:t>
            </a:r>
            <a:endParaRPr lang="ru-RU" sz="1000" dirty="0" smtClean="0">
              <a:solidFill>
                <a:srgbClr val="3D424E"/>
              </a:solidFill>
              <a:latin typeface="Times New Roman" pitchFamily="18" charset="0"/>
              <a:ea typeface="+mj-ea"/>
              <a:cs typeface="Times New Roman" pitchFamily="18" charset="0"/>
            </a:endParaRPr>
          </a:p>
          <a:p>
            <a:endParaRPr lang="ru-RU" sz="1000" dirty="0">
              <a:solidFill>
                <a:srgbClr val="3D424E"/>
              </a:solidFill>
              <a:latin typeface="Times New Roman" pitchFamily="18" charset="0"/>
              <a:ea typeface="+mj-ea"/>
              <a:cs typeface="Times New Roman" pitchFamily="18" charset="0"/>
            </a:endParaRPr>
          </a:p>
        </p:txBody>
      </p:sp>
      <p:pic>
        <p:nvPicPr>
          <p:cNvPr id="1026" name="Picture 2" descr="C:\Users\Мир Связи\Desktop\iniciativnoe_byudzhetirovanie_page-0001.jpg"/>
          <p:cNvPicPr>
            <a:picLocks noChangeAspect="1" noChangeArrowheads="1"/>
          </p:cNvPicPr>
          <p:nvPr/>
        </p:nvPicPr>
        <p:blipFill>
          <a:blip r:embed="rId2" cstate="print"/>
          <a:srcRect/>
          <a:stretch>
            <a:fillRect/>
          </a:stretch>
        </p:blipFill>
        <p:spPr bwMode="auto">
          <a:xfrm>
            <a:off x="971550" y="292895"/>
            <a:ext cx="2200275" cy="128587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95487"/>
            <a:ext cx="7700392" cy="720080"/>
          </a:xfrm>
        </p:spPr>
        <p:txBody>
          <a:bodyPr>
            <a:normAutofit/>
          </a:bodyPr>
          <a:lstStyle/>
          <a:p>
            <a:pPr algn="l"/>
            <a:r>
              <a:rPr lang="ru-RU" sz="1800" dirty="0">
                <a:solidFill>
                  <a:srgbClr val="3D424E"/>
                </a:solidFill>
                <a:latin typeface="DINPro-Medium" pitchFamily="50" charset="0"/>
              </a:rPr>
              <a:t>ОПИСАНИЕ ДОПОЛНИТЕЛЬНЫХ МЕРОПРИЯТИЙ</a:t>
            </a:r>
          </a:p>
        </p:txBody>
      </p:sp>
      <p:sp>
        <p:nvSpPr>
          <p:cNvPr id="3" name="Подзаголовок 2"/>
          <p:cNvSpPr>
            <a:spLocks noGrp="1"/>
          </p:cNvSpPr>
          <p:nvPr>
            <p:ph type="subTitle" idx="1"/>
          </p:nvPr>
        </p:nvSpPr>
        <p:spPr>
          <a:xfrm>
            <a:off x="323528" y="1088571"/>
            <a:ext cx="8496944" cy="3722915"/>
          </a:xfrm>
        </p:spPr>
        <p:txBody>
          <a:bodyPr>
            <a:normAutofit/>
          </a:bodyPr>
          <a:lstStyle/>
          <a:p>
            <a:pPr marL="0" lvl="1" algn="l">
              <a:spcBef>
                <a:spcPct val="0"/>
              </a:spcBef>
            </a:pPr>
            <a:r>
              <a:rPr lang="ru-RU" sz="1400" dirty="0" smtClean="0">
                <a:solidFill>
                  <a:srgbClr val="3D424E"/>
                </a:solidFill>
                <a:latin typeface="Cera Pro" pitchFamily="2" charset="0"/>
                <a:cs typeface="Calibri Light" panose="020F0302020204030204" pitchFamily="34" charset="0"/>
              </a:rPr>
              <a:t>Обеспечение доступности объекта проектирования для инвалидов и </a:t>
            </a:r>
            <a:r>
              <a:rPr lang="ru-RU" sz="1400" dirty="0" err="1" smtClean="0">
                <a:solidFill>
                  <a:srgbClr val="3D424E"/>
                </a:solidFill>
                <a:latin typeface="Cera Pro" pitchFamily="2" charset="0"/>
                <a:cs typeface="Calibri Light" panose="020F0302020204030204" pitchFamily="34" charset="0"/>
              </a:rPr>
              <a:t>маломобильных</a:t>
            </a:r>
            <a:r>
              <a:rPr lang="ru-RU" sz="1400" dirty="0" smtClean="0">
                <a:solidFill>
                  <a:srgbClr val="3D424E"/>
                </a:solidFill>
                <a:latin typeface="Cera Pro" pitchFamily="2" charset="0"/>
                <a:cs typeface="Calibri Light" panose="020F0302020204030204" pitchFamily="34" charset="0"/>
              </a:rPr>
              <a:t> групп населения:</a:t>
            </a:r>
          </a:p>
          <a:p>
            <a:pPr marL="0" lvl="1" algn="l">
              <a:spcBef>
                <a:spcPct val="0"/>
              </a:spcBef>
            </a:pPr>
            <a:r>
              <a:rPr lang="ru-RU" sz="1400" dirty="0" smtClean="0">
                <a:solidFill>
                  <a:srgbClr val="3D424E"/>
                </a:solidFill>
                <a:latin typeface="Cera Pro" pitchFamily="2" charset="0"/>
                <a:cs typeface="Calibri Light" panose="020F0302020204030204" pitchFamily="34" charset="0"/>
              </a:rPr>
              <a:t>Безопасность, </a:t>
            </a:r>
            <a:r>
              <a:rPr lang="ru-RU" sz="1400" dirty="0" err="1" smtClean="0">
                <a:solidFill>
                  <a:srgbClr val="3D424E"/>
                </a:solidFill>
                <a:latin typeface="Cera Pro" pitchFamily="2" charset="0"/>
                <a:cs typeface="Calibri Light" panose="020F0302020204030204" pitchFamily="34" charset="0"/>
              </a:rPr>
              <a:t>экологичность</a:t>
            </a:r>
            <a:r>
              <a:rPr lang="ru-RU" sz="1400" dirty="0" smtClean="0">
                <a:solidFill>
                  <a:srgbClr val="3D424E"/>
                </a:solidFill>
                <a:latin typeface="Cera Pro" pitchFamily="2" charset="0"/>
                <a:cs typeface="Calibri Light" panose="020F0302020204030204" pitchFamily="34" charset="0"/>
              </a:rPr>
              <a:t> и комфорт благоустраиваемой территории: Безопасность и комфорт обеспечены по средствам устройства на территории функциональной зоны  элементами благоустройства: Установка и сборка малых архитектурных элементов. (Дом-беседка, качели, горка, песочница, качалка- кабриолет. Озеленение, установка ограждения и укладка тротуарной плитки.</a:t>
            </a:r>
          </a:p>
          <a:p>
            <a:pPr marL="0" lvl="1" algn="l">
              <a:spcBef>
                <a:spcPct val="0"/>
              </a:spcBef>
            </a:pPr>
            <a:r>
              <a:rPr lang="ru-RU" sz="1400" dirty="0" smtClean="0">
                <a:solidFill>
                  <a:srgbClr val="3D424E"/>
                </a:solidFill>
                <a:latin typeface="Cera Pro" pitchFamily="2" charset="0"/>
                <a:cs typeface="Calibri Light" panose="020F0302020204030204" pitchFamily="34" charset="0"/>
              </a:rPr>
              <a:t>Для безопасности эксплуатации наполнение функциональной зоны, безопасными сертифицированными элементами.</a:t>
            </a:r>
            <a:endParaRPr lang="ru-RU" sz="1400" dirty="0">
              <a:solidFill>
                <a:srgbClr val="3D424E"/>
              </a:solidFill>
              <a:latin typeface="Cera Pro" pitchFamily="2" charset="0"/>
              <a:cs typeface="Calibri Light" panose="020F0302020204030204" pitchFamily="34" charset="0"/>
            </a:endParaRPr>
          </a:p>
          <a:p>
            <a:pPr marL="342900" indent="-342900" algn="l">
              <a:lnSpc>
                <a:spcPct val="150000"/>
              </a:lnSpc>
            </a:pPr>
            <a:endParaRPr lang="ru-RU" sz="1200" dirty="0">
              <a:solidFill>
                <a:srgbClr val="3D424E"/>
              </a:solidFill>
              <a:latin typeface="Cera Pro" pitchFamily="2" charset="0"/>
            </a:endParaRPr>
          </a:p>
        </p:txBody>
      </p:sp>
      <p:sp>
        <p:nvSpPr>
          <p:cNvPr id="5" name="Заголовок 1"/>
          <p:cNvSpPr txBox="1">
            <a:spLocks/>
          </p:cNvSpPr>
          <p:nvPr/>
        </p:nvSpPr>
        <p:spPr>
          <a:xfrm>
            <a:off x="8386462" y="4423420"/>
            <a:ext cx="757538" cy="7200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0" i="0" u="none" strike="noStrike" kern="1200" cap="none" spc="0" normalizeH="0" baseline="0" noProof="0" dirty="0">
                <a:ln>
                  <a:noFill/>
                </a:ln>
                <a:solidFill>
                  <a:srgbClr val="3D424E"/>
                </a:solidFill>
                <a:effectLst/>
                <a:uLnTx/>
                <a:uFillTx/>
                <a:latin typeface="DINPro-Medium" pitchFamily="50" charset="0"/>
                <a:ea typeface="+mj-ea"/>
                <a:cs typeface="+mj-cs"/>
              </a:rPr>
              <a:t>8</a:t>
            </a:r>
          </a:p>
        </p:txBody>
      </p:sp>
      <p:pic>
        <p:nvPicPr>
          <p:cNvPr id="3075" name="Picture 3" descr="C:\Users\Мир Связи\Desktop\05d9bfa1268b49f750e3ed4626d0da79.jpg"/>
          <p:cNvPicPr>
            <a:picLocks noChangeAspect="1" noChangeArrowheads="1"/>
          </p:cNvPicPr>
          <p:nvPr/>
        </p:nvPicPr>
        <p:blipFill>
          <a:blip r:embed="rId3" cstate="print"/>
          <a:srcRect/>
          <a:stretch>
            <a:fillRect/>
          </a:stretch>
        </p:blipFill>
        <p:spPr bwMode="auto">
          <a:xfrm>
            <a:off x="2693194" y="2757488"/>
            <a:ext cx="3293269" cy="14287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95487"/>
            <a:ext cx="7700392" cy="720080"/>
          </a:xfrm>
        </p:spPr>
        <p:txBody>
          <a:bodyPr>
            <a:normAutofit/>
          </a:bodyPr>
          <a:lstStyle/>
          <a:p>
            <a:pPr algn="l"/>
            <a:r>
              <a:rPr lang="ru-RU" sz="1800" dirty="0">
                <a:solidFill>
                  <a:srgbClr val="3D424E"/>
                </a:solidFill>
                <a:latin typeface="DINPro-Medium" pitchFamily="50" charset="0"/>
              </a:rPr>
              <a:t>ОБЩАЯ ИНФОРМАЦИЯ</a:t>
            </a:r>
          </a:p>
        </p:txBody>
      </p:sp>
      <p:sp>
        <p:nvSpPr>
          <p:cNvPr id="3" name="Подзаголовок 2"/>
          <p:cNvSpPr>
            <a:spLocks noGrp="1"/>
          </p:cNvSpPr>
          <p:nvPr>
            <p:ph type="subTitle" idx="1"/>
          </p:nvPr>
        </p:nvSpPr>
        <p:spPr>
          <a:xfrm>
            <a:off x="323528" y="1088571"/>
            <a:ext cx="8496944" cy="3722915"/>
          </a:xfrm>
        </p:spPr>
        <p:txBody>
          <a:bodyPr>
            <a:normAutofit fontScale="92500" lnSpcReduction="20000"/>
          </a:bodyPr>
          <a:lstStyle/>
          <a:p>
            <a:pPr algn="l">
              <a:lnSpc>
                <a:spcPct val="150000"/>
              </a:lnSpc>
            </a:pPr>
            <a:r>
              <a:rPr lang="ru-RU" sz="1400" dirty="0">
                <a:solidFill>
                  <a:srgbClr val="3D424E"/>
                </a:solidFill>
                <a:latin typeface="Times New Roman" pitchFamily="18" charset="0"/>
                <a:cs typeface="Times New Roman" pitchFamily="18" charset="0"/>
              </a:rPr>
              <a:t>НАЗВАНИЕ ПРОЕКТА: </a:t>
            </a:r>
            <a:r>
              <a:rPr lang="ru-RU" sz="1400" b="1" dirty="0" smtClean="0">
                <a:solidFill>
                  <a:srgbClr val="3D424E"/>
                </a:solidFill>
                <a:latin typeface="Times New Roman" pitchFamily="18" charset="0"/>
                <a:cs typeface="Times New Roman" pitchFamily="18" charset="0"/>
              </a:rPr>
              <a:t>«</a:t>
            </a:r>
            <a:r>
              <a:rPr lang="ru-RU" sz="1400" dirty="0" smtClean="0">
                <a:solidFill>
                  <a:schemeClr val="tx1"/>
                </a:solidFill>
                <a:latin typeface="Times New Roman" pitchFamily="18" charset="0"/>
                <a:cs typeface="Times New Roman" pitchFamily="18" charset="0"/>
              </a:rPr>
              <a:t>Обустройство дворовой  общественной территории» по ул. Дорожная,2 с. Каменное</a:t>
            </a:r>
            <a:endParaRPr lang="ru-RU" sz="1400" dirty="0">
              <a:solidFill>
                <a:schemeClr val="tx1"/>
              </a:solidFill>
              <a:latin typeface="Times New Roman" pitchFamily="18" charset="0"/>
              <a:cs typeface="Times New Roman" pitchFamily="18" charset="0"/>
            </a:endParaRPr>
          </a:p>
          <a:p>
            <a:pPr algn="l">
              <a:lnSpc>
                <a:spcPct val="150000"/>
              </a:lnSpc>
            </a:pPr>
            <a:r>
              <a:rPr lang="ru-RU" sz="1400" dirty="0">
                <a:solidFill>
                  <a:srgbClr val="3D424E"/>
                </a:solidFill>
                <a:latin typeface="Times New Roman" pitchFamily="18" charset="0"/>
                <a:cs typeface="Times New Roman" pitchFamily="18" charset="0"/>
              </a:rPr>
              <a:t>МЕСТОПОЛОЖЕНИЕ: </a:t>
            </a:r>
            <a:r>
              <a:rPr lang="ru-RU" sz="1400" dirty="0" smtClean="0">
                <a:solidFill>
                  <a:schemeClr val="tx1"/>
                </a:solidFill>
                <a:latin typeface="Times New Roman" pitchFamily="18" charset="0"/>
                <a:cs typeface="Times New Roman" pitchFamily="18" charset="0"/>
              </a:rPr>
              <a:t>Земельный участок под благоустройство общественной территории расположен  по ул. Дорожная, 2  с. Каменное, сельского поселения Каменное. Площадь земельного участка под благоустройство составляет 2315 кв. м.</a:t>
            </a:r>
            <a:endParaRPr lang="ru-RU" sz="1400" dirty="0">
              <a:solidFill>
                <a:schemeClr val="tx1"/>
              </a:solidFill>
              <a:latin typeface="Times New Roman" pitchFamily="18" charset="0"/>
              <a:cs typeface="Times New Roman" pitchFamily="18" charset="0"/>
            </a:endParaRPr>
          </a:p>
          <a:p>
            <a:pPr algn="l">
              <a:lnSpc>
                <a:spcPct val="150000"/>
              </a:lnSpc>
            </a:pPr>
            <a:r>
              <a:rPr lang="ru-RU" sz="1400" dirty="0">
                <a:solidFill>
                  <a:srgbClr val="3D424E"/>
                </a:solidFill>
                <a:latin typeface="Times New Roman" pitchFamily="18" charset="0"/>
                <a:cs typeface="Times New Roman" pitchFamily="18" charset="0"/>
              </a:rPr>
              <a:t>ИНФОРМАЦИЯ ПО ТЕКУЩЕМУ ИСПОЛЬЗОВАНИЮ: </a:t>
            </a:r>
            <a:r>
              <a:rPr lang="ru-RU" sz="1400" dirty="0" smtClean="0">
                <a:solidFill>
                  <a:schemeClr val="tx1"/>
                </a:solidFill>
                <a:latin typeface="Times New Roman" pitchFamily="18" charset="0"/>
                <a:cs typeface="Times New Roman" pitchFamily="18" charset="0"/>
              </a:rPr>
              <a:t>1. Создать комфортную среду для жителей с. Каменное. 2.Пропаганда спорта и здорового образа жизни. 3.Занятость и отдых детей.4. Обеспечение условий удобного и безопасного использования</a:t>
            </a:r>
            <a:r>
              <a:rPr lang="ru-RU" sz="1400" dirty="0" smtClean="0">
                <a:solidFill>
                  <a:srgbClr val="FF0000"/>
                </a:solidFill>
                <a:latin typeface="Times New Roman" pitchFamily="18" charset="0"/>
                <a:cs typeface="Times New Roman" pitchFamily="18" charset="0"/>
              </a:rPr>
              <a:t>.</a:t>
            </a:r>
            <a:endParaRPr lang="ru-RU" sz="1400" dirty="0">
              <a:solidFill>
                <a:srgbClr val="FF0000"/>
              </a:solidFill>
              <a:latin typeface="Times New Roman" pitchFamily="18" charset="0"/>
              <a:cs typeface="Times New Roman" pitchFamily="18" charset="0"/>
            </a:endParaRPr>
          </a:p>
          <a:p>
            <a:pPr algn="l">
              <a:lnSpc>
                <a:spcPct val="150000"/>
              </a:lnSpc>
            </a:pPr>
            <a:r>
              <a:rPr lang="ru-RU" sz="1400" dirty="0">
                <a:solidFill>
                  <a:srgbClr val="3D424E"/>
                </a:solidFill>
                <a:latin typeface="Times New Roman" pitchFamily="18" charset="0"/>
                <a:cs typeface="Times New Roman" pitchFamily="18" charset="0"/>
              </a:rPr>
              <a:t>ОБОСНОВАНИЕ НЕОБХОДИМОСТИ БЛАГОУСТРОЙСТВА</a:t>
            </a:r>
            <a:r>
              <a:rPr lang="ru-RU" sz="1400" dirty="0">
                <a:solidFill>
                  <a:schemeClr val="tx1"/>
                </a:solidFill>
                <a:latin typeface="Times New Roman" pitchFamily="18" charset="0"/>
                <a:cs typeface="Times New Roman" pitchFamily="18" charset="0"/>
              </a:rPr>
              <a:t>: </a:t>
            </a:r>
            <a:r>
              <a:rPr lang="ru-RU" sz="1400" dirty="0" smtClean="0">
                <a:solidFill>
                  <a:schemeClr val="tx1"/>
                </a:solidFill>
                <a:latin typeface="Times New Roman" pitchFamily="18" charset="0"/>
                <a:cs typeface="Times New Roman" pitchFamily="18" charset="0"/>
              </a:rPr>
              <a:t>Территория не благоустроена.</a:t>
            </a:r>
          </a:p>
          <a:p>
            <a:pPr algn="l">
              <a:lnSpc>
                <a:spcPct val="150000"/>
              </a:lnSpc>
            </a:pPr>
            <a:r>
              <a:rPr lang="ru-RU" sz="1400" dirty="0" smtClean="0">
                <a:solidFill>
                  <a:schemeClr val="tx1"/>
                </a:solidFill>
                <a:latin typeface="Times New Roman" pitchFamily="18" charset="0"/>
                <a:cs typeface="Times New Roman" pitchFamily="18" charset="0"/>
              </a:rPr>
              <a:t> Концепция дизайн-проекта направлена на осуществление занятости и отдыха детского населения благоустраиваемой дворовой территории. С данным проектом появилась возможность воплотить мечту родителей для своих детей, создание необходимых условий для игр детей на открытом воздухе, недалеко от своего дома. Облагородить общественную территорию установить следующие малые архитектурные формы: домик, песочницу</a:t>
            </a:r>
            <a:r>
              <a:rPr lang="ru-RU" sz="1400" dirty="0" smtClean="0">
                <a:solidFill>
                  <a:schemeClr val="tx1"/>
                </a:solidFill>
                <a:latin typeface="Cera Pro" pitchFamily="2" charset="0"/>
                <a:cs typeface="Calibri Light" panose="020F0302020204030204" pitchFamily="34" charset="0"/>
              </a:rPr>
              <a:t>, горку, кабриолет,  качели. Озеленить,  и устроить цветники, устроить бетонные плиточные тротуары .</a:t>
            </a:r>
            <a:endParaRPr lang="ru-RU" sz="1400" dirty="0">
              <a:solidFill>
                <a:schemeClr val="tx1"/>
              </a:solidFill>
              <a:latin typeface="Cera Pro" pitchFamily="2" charset="0"/>
              <a:cs typeface="Calibri Light" panose="020F0302020204030204" pitchFamily="34" charset="0"/>
            </a:endParaRPr>
          </a:p>
          <a:p>
            <a:pPr>
              <a:lnSpc>
                <a:spcPct val="150000"/>
              </a:lnSpc>
            </a:pPr>
            <a:endParaRPr lang="ru-RU" sz="1400" dirty="0">
              <a:solidFill>
                <a:srgbClr val="3D424E"/>
              </a:solidFill>
              <a:latin typeface="Cera Pro" pitchFamily="2" charset="0"/>
            </a:endParaRPr>
          </a:p>
        </p:txBody>
      </p:sp>
      <p:sp>
        <p:nvSpPr>
          <p:cNvPr id="12" name="Заголовок 1"/>
          <p:cNvSpPr txBox="1">
            <a:spLocks/>
          </p:cNvSpPr>
          <p:nvPr/>
        </p:nvSpPr>
        <p:spPr>
          <a:xfrm>
            <a:off x="8386462" y="4423420"/>
            <a:ext cx="757538" cy="7200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dirty="0">
                <a:solidFill>
                  <a:srgbClr val="3D424E"/>
                </a:solidFill>
                <a:latin typeface="DINPro-Medium" pitchFamily="50" charset="0"/>
                <a:ea typeface="+mj-ea"/>
                <a:cs typeface="+mj-cs"/>
              </a:rPr>
              <a:t>2</a:t>
            </a:r>
            <a:endParaRPr kumimoji="0" lang="ru-RU" sz="1800" b="0" i="0" u="none" strike="noStrike" kern="1200" cap="none" spc="0" normalizeH="0" baseline="0" noProof="0" dirty="0">
              <a:ln>
                <a:noFill/>
              </a:ln>
              <a:solidFill>
                <a:srgbClr val="3D424E"/>
              </a:solidFill>
              <a:effectLst/>
              <a:uLnTx/>
              <a:uFillTx/>
              <a:latin typeface="DINPro-Medium" pitchFamily="50" charset="0"/>
              <a:ea typeface="+mj-ea"/>
              <a:cs typeface="+mj-cs"/>
            </a:endParaRPr>
          </a:p>
        </p:txBody>
      </p:sp>
      <p:pic>
        <p:nvPicPr>
          <p:cNvPr id="2050" name="Picture 2" descr="C:\Users\Мир Связи\Desktop\89-min_large.jpg"/>
          <p:cNvPicPr>
            <a:picLocks noChangeAspect="1" noChangeArrowheads="1"/>
          </p:cNvPicPr>
          <p:nvPr/>
        </p:nvPicPr>
        <p:blipFill>
          <a:blip r:embed="rId2" cstate="print"/>
          <a:srcRect/>
          <a:stretch>
            <a:fillRect/>
          </a:stretch>
        </p:blipFill>
        <p:spPr bwMode="auto">
          <a:xfrm>
            <a:off x="7272037" y="195487"/>
            <a:ext cx="1114425" cy="91882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95487"/>
            <a:ext cx="7700392" cy="720080"/>
          </a:xfrm>
        </p:spPr>
        <p:txBody>
          <a:bodyPr>
            <a:normAutofit/>
          </a:bodyPr>
          <a:lstStyle/>
          <a:p>
            <a:pPr algn="l"/>
            <a:r>
              <a:rPr lang="ru-RU" sz="1800" dirty="0">
                <a:solidFill>
                  <a:srgbClr val="3D424E"/>
                </a:solidFill>
                <a:latin typeface="DINPro-Medium" pitchFamily="50" charset="0"/>
              </a:rPr>
              <a:t>СИТУАЦИОННЫЙ ПЛАН</a:t>
            </a:r>
          </a:p>
        </p:txBody>
      </p:sp>
      <p:sp>
        <p:nvSpPr>
          <p:cNvPr id="11" name="Прямоугольник 10"/>
          <p:cNvSpPr/>
          <p:nvPr/>
        </p:nvSpPr>
        <p:spPr>
          <a:xfrm>
            <a:off x="755576" y="915566"/>
            <a:ext cx="3630687" cy="3613571"/>
          </a:xfrm>
          <a:prstGeom prst="rect">
            <a:avLst/>
          </a:prstGeom>
          <a:noFill/>
          <a:ln>
            <a:solidFill>
              <a:srgbClr val="3D4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Заголовок 1"/>
          <p:cNvSpPr txBox="1">
            <a:spLocks/>
          </p:cNvSpPr>
          <p:nvPr/>
        </p:nvSpPr>
        <p:spPr>
          <a:xfrm>
            <a:off x="8386462" y="4423420"/>
            <a:ext cx="757538" cy="7200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noProof="0" dirty="0">
                <a:solidFill>
                  <a:srgbClr val="3D424E"/>
                </a:solidFill>
                <a:latin typeface="DINPro-Medium" pitchFamily="50" charset="0"/>
                <a:ea typeface="+mj-ea"/>
                <a:cs typeface="+mj-cs"/>
              </a:rPr>
              <a:t>3</a:t>
            </a:r>
            <a:endParaRPr kumimoji="0" lang="ru-RU" sz="1800" b="0" i="0" u="none" strike="noStrike" kern="1200" cap="none" spc="0" normalizeH="0" baseline="0" noProof="0" dirty="0">
              <a:ln>
                <a:noFill/>
              </a:ln>
              <a:solidFill>
                <a:srgbClr val="3D424E"/>
              </a:solidFill>
              <a:effectLst/>
              <a:uLnTx/>
              <a:uFillTx/>
              <a:latin typeface="DINPro-Medium" pitchFamily="50" charset="0"/>
              <a:ea typeface="+mj-ea"/>
              <a:cs typeface="+mj-cs"/>
            </a:endParaRPr>
          </a:p>
        </p:txBody>
      </p:sp>
      <p:sp>
        <p:nvSpPr>
          <p:cNvPr id="13" name="Подзаголовок 2"/>
          <p:cNvSpPr>
            <a:spLocks noGrp="1"/>
          </p:cNvSpPr>
          <p:nvPr>
            <p:ph type="subTitle" idx="1"/>
          </p:nvPr>
        </p:nvSpPr>
        <p:spPr>
          <a:xfrm>
            <a:off x="5388428" y="1225057"/>
            <a:ext cx="3432043" cy="3586429"/>
          </a:xfrm>
        </p:spPr>
        <p:txBody>
          <a:bodyPr>
            <a:normAutofit/>
          </a:bodyPr>
          <a:lstStyle/>
          <a:p>
            <a:pPr marL="0" lvl="1" algn="l">
              <a:spcBef>
                <a:spcPct val="0"/>
              </a:spcBef>
            </a:pPr>
            <a:r>
              <a:rPr lang="ru-RU" sz="1400" dirty="0" smtClean="0">
                <a:solidFill>
                  <a:schemeClr val="tx1"/>
                </a:solidFill>
                <a:latin typeface="Cera Pro" pitchFamily="2" charset="0"/>
                <a:cs typeface="Calibri Light" panose="020F0302020204030204" pitchFamily="34" charset="0"/>
              </a:rPr>
              <a:t>План благоустройства территории  обустройства дворовой детской игровой площадки, озеленение , установка ограждения и укладка тротуаров. Доступность: выход к улице Дорожная.(сельская дорога местного значения)</a:t>
            </a:r>
            <a:endParaRPr lang="ru-RU" sz="1400" dirty="0">
              <a:solidFill>
                <a:schemeClr val="tx1"/>
              </a:solidFill>
              <a:latin typeface="Cera Pro" pitchFamily="2" charset="0"/>
              <a:cs typeface="Calibri Light" panose="020F0302020204030204" pitchFamily="34" charset="0"/>
            </a:endParaRPr>
          </a:p>
          <a:p>
            <a:pPr marL="342900" indent="-342900" algn="l">
              <a:lnSpc>
                <a:spcPct val="150000"/>
              </a:lnSpc>
            </a:pPr>
            <a:endParaRPr lang="ru-RU" sz="1200" dirty="0">
              <a:solidFill>
                <a:srgbClr val="3D424E"/>
              </a:solidFill>
              <a:latin typeface="Cera Pro" pitchFamily="2" charset="0"/>
            </a:endParaRPr>
          </a:p>
        </p:txBody>
      </p:sp>
      <p:pic>
        <p:nvPicPr>
          <p:cNvPr id="10" name="Picture 2" descr="C:\Users\Мир Связи\Desktop\Дорожная 2 детская площадка\фото 3.png"/>
          <p:cNvPicPr>
            <a:picLocks noChangeAspect="1" noChangeArrowheads="1"/>
          </p:cNvPicPr>
          <p:nvPr/>
        </p:nvPicPr>
        <p:blipFill>
          <a:blip r:embed="rId2" cstate="print"/>
          <a:srcRect/>
          <a:stretch>
            <a:fillRect/>
          </a:stretch>
        </p:blipFill>
        <p:spPr bwMode="auto">
          <a:xfrm>
            <a:off x="1085850" y="1225056"/>
            <a:ext cx="2914650" cy="301118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95487"/>
            <a:ext cx="7700392" cy="720080"/>
          </a:xfrm>
        </p:spPr>
        <p:txBody>
          <a:bodyPr>
            <a:normAutofit/>
          </a:bodyPr>
          <a:lstStyle/>
          <a:p>
            <a:pPr algn="l"/>
            <a:r>
              <a:rPr lang="ru-RU" sz="1800" dirty="0" err="1" smtClean="0">
                <a:solidFill>
                  <a:srgbClr val="3D424E"/>
                </a:solidFill>
                <a:latin typeface="DINPro-Medium" pitchFamily="50" charset="0"/>
              </a:rPr>
              <a:t>Фотофиксация</a:t>
            </a:r>
            <a:r>
              <a:rPr lang="ru-RU" sz="1800" dirty="0" smtClean="0">
                <a:solidFill>
                  <a:srgbClr val="3D424E"/>
                </a:solidFill>
                <a:latin typeface="DINPro-Medium" pitchFamily="50" charset="0"/>
              </a:rPr>
              <a:t> существующей ситуации</a:t>
            </a:r>
            <a:endParaRPr lang="ru-RU" sz="1800" dirty="0">
              <a:solidFill>
                <a:srgbClr val="3D424E"/>
              </a:solidFill>
              <a:latin typeface="DINPro-Medium" pitchFamily="50" charset="0"/>
            </a:endParaRPr>
          </a:p>
        </p:txBody>
      </p:sp>
      <p:sp>
        <p:nvSpPr>
          <p:cNvPr id="11" name="Прямоугольник 10"/>
          <p:cNvSpPr/>
          <p:nvPr/>
        </p:nvSpPr>
        <p:spPr>
          <a:xfrm>
            <a:off x="2460189" y="809849"/>
            <a:ext cx="3630687" cy="3613571"/>
          </a:xfrm>
          <a:prstGeom prst="rect">
            <a:avLst/>
          </a:prstGeom>
          <a:noFill/>
          <a:ln>
            <a:solidFill>
              <a:srgbClr val="3D4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Заголовок 1"/>
          <p:cNvSpPr txBox="1">
            <a:spLocks/>
          </p:cNvSpPr>
          <p:nvPr/>
        </p:nvSpPr>
        <p:spPr>
          <a:xfrm>
            <a:off x="8386462" y="4423420"/>
            <a:ext cx="757538" cy="7200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noProof="0" dirty="0">
                <a:solidFill>
                  <a:srgbClr val="3D424E"/>
                </a:solidFill>
                <a:latin typeface="DINPro-Medium" pitchFamily="50" charset="0"/>
                <a:ea typeface="+mj-ea"/>
                <a:cs typeface="+mj-cs"/>
              </a:rPr>
              <a:t>3</a:t>
            </a:r>
            <a:endParaRPr kumimoji="0" lang="ru-RU" sz="1800" b="0" i="0" u="none" strike="noStrike" kern="1200" cap="none" spc="0" normalizeH="0" baseline="0" noProof="0" dirty="0">
              <a:ln>
                <a:noFill/>
              </a:ln>
              <a:solidFill>
                <a:srgbClr val="3D424E"/>
              </a:solidFill>
              <a:effectLst/>
              <a:uLnTx/>
              <a:uFillTx/>
              <a:latin typeface="DINPro-Medium" pitchFamily="50" charset="0"/>
              <a:ea typeface="+mj-ea"/>
              <a:cs typeface="+mj-cs"/>
            </a:endParaRPr>
          </a:p>
        </p:txBody>
      </p:sp>
      <p:sp>
        <p:nvSpPr>
          <p:cNvPr id="13" name="Подзаголовок 2"/>
          <p:cNvSpPr>
            <a:spLocks noGrp="1"/>
          </p:cNvSpPr>
          <p:nvPr>
            <p:ph type="subTitle" idx="1"/>
          </p:nvPr>
        </p:nvSpPr>
        <p:spPr>
          <a:xfrm>
            <a:off x="5388428" y="1225057"/>
            <a:ext cx="3432043" cy="3586429"/>
          </a:xfrm>
        </p:spPr>
        <p:txBody>
          <a:bodyPr>
            <a:normAutofit/>
          </a:bodyPr>
          <a:lstStyle/>
          <a:p>
            <a:pPr marL="0" lvl="1" algn="l">
              <a:spcBef>
                <a:spcPct val="0"/>
              </a:spcBef>
            </a:pPr>
            <a:endParaRPr lang="ru-RU" sz="1400" dirty="0">
              <a:solidFill>
                <a:schemeClr val="tx1"/>
              </a:solidFill>
              <a:latin typeface="Cera Pro" pitchFamily="2" charset="0"/>
              <a:cs typeface="Calibri Light" panose="020F0302020204030204" pitchFamily="34" charset="0"/>
            </a:endParaRPr>
          </a:p>
          <a:p>
            <a:pPr marL="342900" indent="-342900" algn="l">
              <a:lnSpc>
                <a:spcPct val="150000"/>
              </a:lnSpc>
            </a:pPr>
            <a:endParaRPr lang="ru-RU" sz="1200" dirty="0">
              <a:solidFill>
                <a:srgbClr val="3D424E"/>
              </a:solidFill>
              <a:latin typeface="Cera Pro" pitchFamily="2" charset="0"/>
            </a:endParaRPr>
          </a:p>
        </p:txBody>
      </p:sp>
      <p:pic>
        <p:nvPicPr>
          <p:cNvPr id="3074" name="Picture 2" descr="C:\Users\Мир Связи\Desktop\Дорожная 2 детская площадка\IMG-20220129-WA0017.jpg"/>
          <p:cNvPicPr>
            <a:picLocks noChangeAspect="1" noChangeArrowheads="1"/>
          </p:cNvPicPr>
          <p:nvPr/>
        </p:nvPicPr>
        <p:blipFill>
          <a:blip r:embed="rId2" cstate="print"/>
          <a:srcRect/>
          <a:stretch>
            <a:fillRect/>
          </a:stretch>
        </p:blipFill>
        <p:spPr bwMode="auto">
          <a:xfrm>
            <a:off x="2578895" y="915566"/>
            <a:ext cx="1700211" cy="1605755"/>
          </a:xfrm>
          <a:prstGeom prst="rect">
            <a:avLst/>
          </a:prstGeom>
          <a:noFill/>
        </p:spPr>
      </p:pic>
      <p:pic>
        <p:nvPicPr>
          <p:cNvPr id="8" name="Picture 2" descr="C:\Users\Мир Связи\Desktop\Дорожная 2 детская площадка\Документы на отправку\дорожная 2 озеленение тротуары ограждение\21-02-2022_14-28-54.zip фото дорожная 2\IMG-20220221-WA0005.jpg"/>
          <p:cNvPicPr>
            <a:picLocks noChangeAspect="1" noChangeArrowheads="1"/>
          </p:cNvPicPr>
          <p:nvPr/>
        </p:nvPicPr>
        <p:blipFill>
          <a:blip r:embed="rId3" cstate="print"/>
          <a:srcRect/>
          <a:stretch>
            <a:fillRect/>
          </a:stretch>
        </p:blipFill>
        <p:spPr bwMode="auto">
          <a:xfrm>
            <a:off x="4371975" y="2507997"/>
            <a:ext cx="1607343" cy="182825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95487"/>
            <a:ext cx="7700392" cy="720080"/>
          </a:xfrm>
        </p:spPr>
        <p:txBody>
          <a:bodyPr>
            <a:normAutofit/>
          </a:bodyPr>
          <a:lstStyle/>
          <a:p>
            <a:pPr algn="l"/>
            <a:r>
              <a:rPr lang="ru-RU" sz="1800" dirty="0">
                <a:solidFill>
                  <a:srgbClr val="3D424E"/>
                </a:solidFill>
                <a:latin typeface="DINPro-Medium" pitchFamily="50" charset="0"/>
              </a:rPr>
              <a:t>ОПИСАНИЕ КОНЦЕПТУАЛЬНЫХ И ПРОЕКТНЫХ РЕШЕНИЙ</a:t>
            </a:r>
          </a:p>
        </p:txBody>
      </p:sp>
      <p:sp>
        <p:nvSpPr>
          <p:cNvPr id="3" name="Подзаголовок 2"/>
          <p:cNvSpPr>
            <a:spLocks noGrp="1"/>
          </p:cNvSpPr>
          <p:nvPr>
            <p:ph type="subTitle" idx="1"/>
          </p:nvPr>
        </p:nvSpPr>
        <p:spPr>
          <a:xfrm>
            <a:off x="323528" y="1088571"/>
            <a:ext cx="4207832" cy="3722915"/>
          </a:xfrm>
        </p:spPr>
        <p:txBody>
          <a:bodyPr>
            <a:normAutofit fontScale="85000" lnSpcReduction="20000"/>
          </a:bodyPr>
          <a:lstStyle/>
          <a:p>
            <a:pPr marL="0" lvl="1" algn="l">
              <a:spcBef>
                <a:spcPct val="0"/>
              </a:spcBef>
            </a:pPr>
            <a:r>
              <a:rPr lang="ru-RU" sz="1400" dirty="0">
                <a:solidFill>
                  <a:srgbClr val="3D424E"/>
                </a:solidFill>
                <a:latin typeface="Cera Pro" pitchFamily="2" charset="0"/>
                <a:cs typeface="Calibri Light" panose="020F0302020204030204" pitchFamily="34" charset="0"/>
              </a:rPr>
              <a:t>КОНЦЕПТУАЛЬНАЯ ИДЕЯ: </a:t>
            </a:r>
            <a:r>
              <a:rPr lang="ru-RU" sz="1400" dirty="0" smtClean="0">
                <a:solidFill>
                  <a:srgbClr val="3D424E"/>
                </a:solidFill>
                <a:latin typeface="Cera Pro" pitchFamily="2" charset="0"/>
                <a:cs typeface="Calibri Light" panose="020F0302020204030204" pitchFamily="34" charset="0"/>
              </a:rPr>
              <a:t>Концепция дизайн-проекта направлена на осуществление занятости и отдыха детского населения, озеленения, ограждения и укладка тротуарных дорожек благоустраиваемой дворовой территории. С данным проектом появилась возможность воплотить  мечту родителей для своих детей, создание необходимых условий для игр детей на открытом воздухе, недалеко от своего дома. Облагородить общественную территорию озеленив ее деревьями, кустарниками и цветами, а также проложить тротуарные дорожки и поставить красивое ограждение.</a:t>
            </a:r>
            <a:endParaRPr lang="ru-RU" sz="1400" dirty="0">
              <a:solidFill>
                <a:srgbClr val="3D424E"/>
              </a:solidFill>
              <a:latin typeface="Cera Pro" pitchFamily="2" charset="0"/>
              <a:cs typeface="Calibri Light" panose="020F0302020204030204" pitchFamily="34" charset="0"/>
            </a:endParaRPr>
          </a:p>
          <a:p>
            <a:pPr marL="0" lvl="1" algn="l">
              <a:spcBef>
                <a:spcPct val="0"/>
              </a:spcBef>
            </a:pPr>
            <a:endParaRPr lang="ru-RU" sz="1400" dirty="0">
              <a:solidFill>
                <a:srgbClr val="3D424E"/>
              </a:solidFill>
              <a:latin typeface="Cera Pro" pitchFamily="2" charset="0"/>
              <a:cs typeface="Calibri Light" panose="020F0302020204030204" pitchFamily="34" charset="0"/>
            </a:endParaRPr>
          </a:p>
          <a:p>
            <a:pPr marL="0" lvl="1" algn="l">
              <a:spcBef>
                <a:spcPct val="0"/>
              </a:spcBef>
            </a:pPr>
            <a:r>
              <a:rPr lang="ru-RU" sz="1400" dirty="0">
                <a:solidFill>
                  <a:srgbClr val="3D424E"/>
                </a:solidFill>
                <a:latin typeface="Cera Pro" pitchFamily="2" charset="0"/>
                <a:cs typeface="Calibri Light" panose="020F0302020204030204" pitchFamily="34" charset="0"/>
              </a:rPr>
              <a:t>ПРОЕКТНЫЕ РЕШЕНИЯ: </a:t>
            </a:r>
            <a:r>
              <a:rPr lang="ru-RU" sz="1400" dirty="0" smtClean="0">
                <a:solidFill>
                  <a:srgbClr val="3D424E"/>
                </a:solidFill>
                <a:latin typeface="Cera Pro" pitchFamily="2" charset="0"/>
                <a:cs typeface="Calibri Light" panose="020F0302020204030204" pitchFamily="34" charset="0"/>
              </a:rPr>
              <a:t>Дворовая детская игровая площадка </a:t>
            </a:r>
            <a:r>
              <a:rPr lang="ru-RU" sz="1400" dirty="0" smtClean="0">
                <a:solidFill>
                  <a:srgbClr val="3D424E"/>
                </a:solidFill>
                <a:latin typeface="Times New Roman" pitchFamily="18" charset="0"/>
                <a:cs typeface="Times New Roman" pitchFamily="18" charset="0"/>
              </a:rPr>
              <a:t>15х15, установка </a:t>
            </a:r>
            <a:r>
              <a:rPr lang="ru-RU" sz="1400" dirty="0" smtClean="0">
                <a:solidFill>
                  <a:srgbClr val="3D424E"/>
                </a:solidFill>
                <a:latin typeface="Cera Pro" pitchFamily="2" charset="0"/>
                <a:cs typeface="Calibri Light" panose="020F0302020204030204" pitchFamily="34" charset="0"/>
              </a:rPr>
              <a:t>и сборка следующих малых архитектурных форм: домик- беседка «Белоснежка», песочница, горка, кабриолет, качели. Озеленение деревьями, елями, цветами, прокладка тротуарных дорожек и поставить ограждение.</a:t>
            </a:r>
            <a:endParaRPr lang="ru-RU" sz="1400" dirty="0">
              <a:solidFill>
                <a:srgbClr val="3D424E"/>
              </a:solidFill>
              <a:latin typeface="Cera Pro" pitchFamily="2" charset="0"/>
              <a:cs typeface="Calibri Light" panose="020F0302020204030204" pitchFamily="34" charset="0"/>
            </a:endParaRPr>
          </a:p>
          <a:p>
            <a:pPr marL="0" lvl="1" algn="l">
              <a:spcBef>
                <a:spcPct val="0"/>
              </a:spcBef>
            </a:pPr>
            <a:endParaRPr lang="ru-RU" sz="1400" dirty="0">
              <a:solidFill>
                <a:srgbClr val="3D424E"/>
              </a:solidFill>
              <a:latin typeface="Cera Pro" pitchFamily="2" charset="0"/>
              <a:cs typeface="Calibri Light" panose="020F0302020204030204" pitchFamily="34" charset="0"/>
            </a:endParaRPr>
          </a:p>
          <a:p>
            <a:pPr marL="0" lvl="1" algn="l">
              <a:spcBef>
                <a:spcPct val="0"/>
              </a:spcBef>
            </a:pPr>
            <a:endParaRPr lang="ru-RU" sz="1400" dirty="0">
              <a:solidFill>
                <a:srgbClr val="3D424E"/>
              </a:solidFill>
              <a:latin typeface="Cera Pro" pitchFamily="2" charset="0"/>
              <a:cs typeface="Calibri Light" panose="020F0302020204030204" pitchFamily="34" charset="0"/>
            </a:endParaRPr>
          </a:p>
          <a:p>
            <a:pPr marL="0" lvl="1" algn="l">
              <a:spcBef>
                <a:spcPct val="0"/>
              </a:spcBef>
            </a:pPr>
            <a:r>
              <a:rPr lang="ru-RU" sz="1400" dirty="0">
                <a:solidFill>
                  <a:srgbClr val="3D424E"/>
                </a:solidFill>
                <a:latin typeface="Cera Pro" pitchFamily="2" charset="0"/>
                <a:cs typeface="Calibri Light" panose="020F0302020204030204" pitchFamily="34" charset="0"/>
              </a:rPr>
              <a:t>ТЭП: </a:t>
            </a:r>
            <a:r>
              <a:rPr lang="ru-RU" sz="1400" dirty="0" smtClean="0">
                <a:solidFill>
                  <a:srgbClr val="3D424E"/>
                </a:solidFill>
                <a:latin typeface="Cera Pro" pitchFamily="2" charset="0"/>
                <a:cs typeface="Calibri Light" panose="020F0302020204030204" pitchFamily="34" charset="0"/>
              </a:rPr>
              <a:t>Общая площадь благоустройства </a:t>
            </a:r>
            <a:r>
              <a:rPr lang="ru-RU" sz="1400" dirty="0" smtClean="0">
                <a:solidFill>
                  <a:srgbClr val="3D424E"/>
                </a:solidFill>
                <a:latin typeface="Times New Roman" pitchFamily="18" charset="0"/>
                <a:cs typeface="Times New Roman" pitchFamily="18" charset="0"/>
              </a:rPr>
              <a:t>15х15  (225 кв. м, детская игровая площадка) , 2315 кв.м общая площадь благоустройства.</a:t>
            </a:r>
            <a:endParaRPr lang="ru-RU" sz="1400" dirty="0">
              <a:solidFill>
                <a:srgbClr val="3D424E"/>
              </a:solidFill>
              <a:latin typeface="Times New Roman" pitchFamily="18" charset="0"/>
              <a:cs typeface="Times New Roman" pitchFamily="18" charset="0"/>
            </a:endParaRPr>
          </a:p>
          <a:p>
            <a:pPr marL="0" lvl="1" algn="l">
              <a:spcBef>
                <a:spcPct val="0"/>
              </a:spcBef>
            </a:pPr>
            <a:endParaRPr lang="ru-RU" sz="1400" dirty="0">
              <a:solidFill>
                <a:srgbClr val="3D424E"/>
              </a:solidFill>
              <a:latin typeface="Cera Pro" pitchFamily="2" charset="0"/>
              <a:cs typeface="Calibri Light" panose="020F0302020204030204" pitchFamily="34" charset="0"/>
            </a:endParaRPr>
          </a:p>
          <a:p>
            <a:pPr marL="0" lvl="1" algn="l">
              <a:spcBef>
                <a:spcPct val="0"/>
              </a:spcBef>
            </a:pPr>
            <a:r>
              <a:rPr lang="ru-RU" sz="1400" dirty="0">
                <a:solidFill>
                  <a:srgbClr val="3D424E"/>
                </a:solidFill>
                <a:latin typeface="Cera Pro" pitchFamily="2" charset="0"/>
                <a:cs typeface="Calibri Light" panose="020F0302020204030204" pitchFamily="34" charset="0"/>
              </a:rPr>
              <a:t>СРОКИ </a:t>
            </a:r>
            <a:r>
              <a:rPr lang="ru-RU" sz="1400" dirty="0">
                <a:solidFill>
                  <a:srgbClr val="3D424E"/>
                </a:solidFill>
                <a:latin typeface="Times New Roman" pitchFamily="18" charset="0"/>
                <a:cs typeface="Times New Roman" pitchFamily="18" charset="0"/>
              </a:rPr>
              <a:t>РЕАЛИЗАЦИИ: </a:t>
            </a:r>
            <a:r>
              <a:rPr lang="ru-RU" sz="1400" dirty="0" smtClean="0">
                <a:solidFill>
                  <a:srgbClr val="3D424E"/>
                </a:solidFill>
                <a:latin typeface="Times New Roman" pitchFamily="18" charset="0"/>
                <a:cs typeface="Times New Roman" pitchFamily="18" charset="0"/>
              </a:rPr>
              <a:t>2023г</a:t>
            </a:r>
            <a:endParaRPr lang="ru-RU" sz="1400" dirty="0">
              <a:solidFill>
                <a:srgbClr val="3D424E"/>
              </a:solidFill>
              <a:latin typeface="Times New Roman" pitchFamily="18" charset="0"/>
              <a:cs typeface="Times New Roman" pitchFamily="18" charset="0"/>
            </a:endParaRPr>
          </a:p>
          <a:p>
            <a:pPr marL="342900" indent="-342900" algn="l">
              <a:lnSpc>
                <a:spcPct val="150000"/>
              </a:lnSpc>
            </a:pPr>
            <a:endParaRPr lang="ru-RU" sz="1200" dirty="0">
              <a:solidFill>
                <a:srgbClr val="3D424E"/>
              </a:solidFill>
              <a:latin typeface="Cera Pro" pitchFamily="2" charset="0"/>
            </a:endParaRPr>
          </a:p>
        </p:txBody>
      </p:sp>
      <p:sp>
        <p:nvSpPr>
          <p:cNvPr id="5" name="Заголовок 1"/>
          <p:cNvSpPr txBox="1">
            <a:spLocks/>
          </p:cNvSpPr>
          <p:nvPr/>
        </p:nvSpPr>
        <p:spPr>
          <a:xfrm>
            <a:off x="8386462" y="4423420"/>
            <a:ext cx="757538" cy="7200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0" i="0" u="none" strike="noStrike" kern="1200" cap="none" spc="0" normalizeH="0" baseline="0" noProof="0" dirty="0">
                <a:ln>
                  <a:noFill/>
                </a:ln>
                <a:solidFill>
                  <a:srgbClr val="3D424E"/>
                </a:solidFill>
                <a:effectLst/>
                <a:uLnTx/>
                <a:uFillTx/>
                <a:latin typeface="DINPro-Medium" pitchFamily="50" charset="0"/>
                <a:ea typeface="+mj-ea"/>
                <a:cs typeface="+mj-cs"/>
              </a:rPr>
              <a:t>5</a:t>
            </a:r>
          </a:p>
        </p:txBody>
      </p:sp>
      <p:pic>
        <p:nvPicPr>
          <p:cNvPr id="4" name="Рисунок 3">
            <a:extLst>
              <a:ext uri="{FF2B5EF4-FFF2-40B4-BE49-F238E27FC236}">
                <a16:creationId xmlns="" xmlns:a16="http://schemas.microsoft.com/office/drawing/2014/main" id="{790AA7A5-3A63-4535-8E6A-4C2D6BE3B766}"/>
              </a:ext>
            </a:extLst>
          </p:cNvPr>
          <p:cNvPicPr>
            <a:picLocks noChangeAspect="1"/>
          </p:cNvPicPr>
          <p:nvPr/>
        </p:nvPicPr>
        <p:blipFill>
          <a:blip r:embed="rId2" cstate="print"/>
          <a:stretch>
            <a:fillRect/>
          </a:stretch>
        </p:blipFill>
        <p:spPr>
          <a:xfrm>
            <a:off x="5098003" y="1524098"/>
            <a:ext cx="3526387" cy="3015972"/>
          </a:xfrm>
          <a:prstGeom prst="rect">
            <a:avLst/>
          </a:prstGeom>
        </p:spPr>
      </p:pic>
      <p:sp>
        <p:nvSpPr>
          <p:cNvPr id="7" name="TextBox 6">
            <a:extLst>
              <a:ext uri="{FF2B5EF4-FFF2-40B4-BE49-F238E27FC236}">
                <a16:creationId xmlns="" xmlns:a16="http://schemas.microsoft.com/office/drawing/2014/main" id="{5C544BA7-1DC7-489E-B5F7-5583D3D1C089}"/>
              </a:ext>
            </a:extLst>
          </p:cNvPr>
          <p:cNvSpPr txBox="1"/>
          <p:nvPr/>
        </p:nvSpPr>
        <p:spPr>
          <a:xfrm>
            <a:off x="5370285" y="972457"/>
            <a:ext cx="2818782" cy="369332"/>
          </a:xfrm>
          <a:prstGeom prst="rect">
            <a:avLst/>
          </a:prstGeom>
          <a:noFill/>
        </p:spPr>
        <p:txBody>
          <a:bodyPr wrap="square" rtlCol="0">
            <a:spAutoFit/>
          </a:bodyPr>
          <a:lstStyle/>
          <a:p>
            <a:r>
              <a:rPr lang="ru-RU" dirty="0">
                <a:solidFill>
                  <a:srgbClr val="3D424E"/>
                </a:solidFill>
                <a:ea typeface="+mj-ea"/>
                <a:cs typeface="+mj-cs"/>
              </a:rPr>
              <a:t>ПЛАН БЛАГОУСТРОЙСТВА</a:t>
            </a:r>
          </a:p>
        </p:txBody>
      </p:sp>
      <p:pic>
        <p:nvPicPr>
          <p:cNvPr id="1026" name="Picture 2" descr="C:\Users\Мир Связи\Desktop\Дорожная 2 детская площадка\фото 3.png"/>
          <p:cNvPicPr>
            <a:picLocks noChangeAspect="1" noChangeArrowheads="1"/>
          </p:cNvPicPr>
          <p:nvPr/>
        </p:nvPicPr>
        <p:blipFill>
          <a:blip r:embed="rId3" cstate="print"/>
          <a:srcRect/>
          <a:stretch>
            <a:fillRect/>
          </a:stretch>
        </p:blipFill>
        <p:spPr bwMode="auto">
          <a:xfrm>
            <a:off x="5679281" y="1793081"/>
            <a:ext cx="2707181" cy="250745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4418" y="205979"/>
            <a:ext cx="7622381" cy="644127"/>
          </a:xfrm>
        </p:spPr>
        <p:txBody>
          <a:bodyPr>
            <a:normAutofit/>
          </a:bodyPr>
          <a:lstStyle/>
          <a:p>
            <a:pPr algn="l"/>
            <a:r>
              <a:rPr lang="ru-RU" sz="1800" dirty="0" smtClean="0">
                <a:solidFill>
                  <a:srgbClr val="3D424E"/>
                </a:solidFill>
                <a:latin typeface="DINPro-Medium" pitchFamily="50" charset="0"/>
              </a:rPr>
              <a:t>              ВИЗУАЛЬНЫЕ </a:t>
            </a:r>
            <a:r>
              <a:rPr lang="ru-RU" sz="1800" dirty="0">
                <a:solidFill>
                  <a:srgbClr val="3D424E"/>
                </a:solidFill>
                <a:latin typeface="DINPro-Medium" pitchFamily="50" charset="0"/>
              </a:rPr>
              <a:t>ОБРАЗЫ И СХЕМЫ</a:t>
            </a:r>
          </a:p>
        </p:txBody>
      </p:sp>
      <p:sp>
        <p:nvSpPr>
          <p:cNvPr id="3" name="Подзаголовок 2"/>
          <p:cNvSpPr>
            <a:spLocks noGrp="1"/>
          </p:cNvSpPr>
          <p:nvPr>
            <p:ph idx="1"/>
          </p:nvPr>
        </p:nvSpPr>
        <p:spPr>
          <a:xfrm>
            <a:off x="114300" y="1200151"/>
            <a:ext cx="8572500" cy="3394472"/>
          </a:xfrm>
        </p:spPr>
        <p:txBody>
          <a:bodyPr>
            <a:noAutofit/>
          </a:bodyPr>
          <a:lstStyle/>
          <a:p>
            <a:pPr algn="l"/>
            <a:r>
              <a:rPr lang="ru-RU" sz="1100" dirty="0" smtClean="0">
                <a:solidFill>
                  <a:srgbClr val="3D424E"/>
                </a:solidFill>
                <a:latin typeface="Cera Pro" pitchFamily="2" charset="0"/>
              </a:rPr>
              <a:t>Качалка-Кабриолет, Песочница.</a:t>
            </a:r>
            <a:endParaRPr lang="ru-RU" sz="1100" dirty="0">
              <a:solidFill>
                <a:srgbClr val="3D424E"/>
              </a:solidFill>
              <a:latin typeface="Cera Pro" pitchFamily="2" charset="0"/>
            </a:endParaRPr>
          </a:p>
        </p:txBody>
      </p:sp>
      <p:sp>
        <p:nvSpPr>
          <p:cNvPr id="11" name="Прямоугольник 10"/>
          <p:cNvSpPr/>
          <p:nvPr/>
        </p:nvSpPr>
        <p:spPr>
          <a:xfrm>
            <a:off x="323528" y="1225058"/>
            <a:ext cx="2636931" cy="2628485"/>
          </a:xfrm>
          <a:prstGeom prst="rect">
            <a:avLst/>
          </a:prstGeom>
          <a:noFill/>
          <a:ln>
            <a:solidFill>
              <a:srgbClr val="3D4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3243623" y="1225057"/>
            <a:ext cx="2636931" cy="2628485"/>
          </a:xfrm>
          <a:prstGeom prst="rect">
            <a:avLst/>
          </a:prstGeom>
          <a:noFill/>
          <a:ln>
            <a:solidFill>
              <a:srgbClr val="3D4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6183541" y="1225058"/>
            <a:ext cx="2636931" cy="2628485"/>
          </a:xfrm>
          <a:prstGeom prst="rect">
            <a:avLst/>
          </a:prstGeom>
          <a:noFill/>
          <a:ln>
            <a:solidFill>
              <a:srgbClr val="3D4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одзаголовок 2"/>
          <p:cNvSpPr txBox="1">
            <a:spLocks/>
          </p:cNvSpPr>
          <p:nvPr/>
        </p:nvSpPr>
        <p:spPr>
          <a:xfrm>
            <a:off x="3243623" y="3853543"/>
            <a:ext cx="2636931" cy="1001486"/>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100" b="0" i="0" u="none" strike="noStrike" kern="1200" cap="none" spc="0" normalizeH="0" baseline="0" noProof="0" dirty="0" smtClean="0">
                <a:ln>
                  <a:noFill/>
                </a:ln>
                <a:solidFill>
                  <a:srgbClr val="3D424E"/>
                </a:solidFill>
                <a:effectLst/>
                <a:uLnTx/>
                <a:uFillTx/>
                <a:latin typeface="Cera Pro" pitchFamily="2" charset="0"/>
                <a:ea typeface="+mn-ea"/>
                <a:cs typeface="+mn-cs"/>
              </a:rPr>
              <a:t>Качели</a:t>
            </a:r>
            <a:endParaRPr kumimoji="0" lang="ru-RU" sz="1100" b="0" i="0" u="none" strike="noStrike" kern="1200" cap="none" spc="0" normalizeH="0" baseline="0" noProof="0" dirty="0">
              <a:ln>
                <a:noFill/>
              </a:ln>
              <a:solidFill>
                <a:srgbClr val="3D424E"/>
              </a:solidFill>
              <a:effectLst/>
              <a:uLnTx/>
              <a:uFillTx/>
              <a:latin typeface="Cera Pro" pitchFamily="2" charset="0"/>
              <a:ea typeface="+mn-ea"/>
              <a:cs typeface="+mn-cs"/>
            </a:endParaRPr>
          </a:p>
        </p:txBody>
      </p:sp>
      <p:sp>
        <p:nvSpPr>
          <p:cNvPr id="21" name="Подзаголовок 2"/>
          <p:cNvSpPr txBox="1">
            <a:spLocks/>
          </p:cNvSpPr>
          <p:nvPr/>
        </p:nvSpPr>
        <p:spPr>
          <a:xfrm>
            <a:off x="6183541" y="3853542"/>
            <a:ext cx="2636931" cy="1001486"/>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ru-RU" sz="1100" dirty="0" smtClean="0">
                <a:solidFill>
                  <a:srgbClr val="3D424E"/>
                </a:solidFill>
                <a:latin typeface="Cera Pro" pitchFamily="2" charset="0"/>
              </a:rPr>
              <a:t>Домик-беседка « Белоснежка», Горка</a:t>
            </a:r>
            <a:endParaRPr kumimoji="0" lang="ru-RU" sz="1100" b="0" i="0" u="none" strike="noStrike" kern="1200" cap="none" spc="0" normalizeH="0" baseline="0" noProof="0" dirty="0">
              <a:ln>
                <a:noFill/>
              </a:ln>
              <a:solidFill>
                <a:srgbClr val="3D424E"/>
              </a:solidFill>
              <a:effectLst/>
              <a:uLnTx/>
              <a:uFillTx/>
              <a:latin typeface="Cera Pro" pitchFamily="2" charset="0"/>
              <a:ea typeface="+mn-ea"/>
              <a:cs typeface="+mn-cs"/>
            </a:endParaRPr>
          </a:p>
        </p:txBody>
      </p:sp>
      <p:sp>
        <p:nvSpPr>
          <p:cNvPr id="10" name="Заголовок 1"/>
          <p:cNvSpPr txBox="1">
            <a:spLocks/>
          </p:cNvSpPr>
          <p:nvPr/>
        </p:nvSpPr>
        <p:spPr>
          <a:xfrm>
            <a:off x="8386462" y="4423420"/>
            <a:ext cx="757538" cy="7200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0" i="0" u="none" strike="noStrike" kern="1200" cap="none" spc="0" normalizeH="0" baseline="0" noProof="0" dirty="0">
                <a:ln>
                  <a:noFill/>
                </a:ln>
                <a:solidFill>
                  <a:srgbClr val="3D424E"/>
                </a:solidFill>
                <a:effectLst/>
                <a:uLnTx/>
                <a:uFillTx/>
                <a:latin typeface="DINPro-Medium" pitchFamily="50" charset="0"/>
                <a:ea typeface="+mj-ea"/>
                <a:cs typeface="+mj-cs"/>
              </a:rPr>
              <a:t>6</a:t>
            </a:r>
          </a:p>
        </p:txBody>
      </p:sp>
      <p:pic>
        <p:nvPicPr>
          <p:cNvPr id="12" name="Рисунок 11"/>
          <p:cNvPicPr/>
          <p:nvPr/>
        </p:nvPicPr>
        <p:blipFill>
          <a:blip r:embed="rId2" cstate="print">
            <a:extLst>
              <a:ext uri="{28A0092B-C50C-407E-A947-70E740481C1C}">
                <a14:useLocalDpi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xdr="http://schemas.openxmlformats.org/drawingml/2006/spreadsheetDrawing" xmlns:a14="http://schemas.microsoft.com/office/drawing/2010/main" xmlns="" xmlns:wne="http://schemas.microsoft.com/office/word/2006/wordml" xmlns:wp="http://schemas.openxmlformats.org/drawingml/2006/wordprocessingDrawing" xmlns:m="http://schemas.openxmlformats.org/officeDocument/2006/math" xmlns:ve="http://schemas.openxmlformats.org/markup-compatibility/2006" val="0"/>
              </a:ext>
            </a:extLst>
          </a:blip>
          <a:srcRect l="17912" t="25253" r="23762" b="29200"/>
          <a:stretch>
            <a:fillRect/>
          </a:stretch>
        </p:blipFill>
        <p:spPr>
          <a:xfrm>
            <a:off x="450056" y="1409700"/>
            <a:ext cx="1385888" cy="1162050"/>
          </a:xfrm>
          <a:prstGeom prst="rect">
            <a:avLst/>
          </a:prstGeom>
        </p:spPr>
      </p:pic>
      <p:pic>
        <p:nvPicPr>
          <p:cNvPr id="4099" name="Рисунок 4"/>
          <p:cNvPicPr>
            <a:picLocks noChangeAspect="1" noChangeArrowheads="1"/>
          </p:cNvPicPr>
          <p:nvPr/>
        </p:nvPicPr>
        <p:blipFill>
          <a:blip r:embed="rId3" cstate="print"/>
          <a:srcRect/>
          <a:stretch>
            <a:fillRect/>
          </a:stretch>
        </p:blipFill>
        <p:spPr bwMode="auto">
          <a:xfrm>
            <a:off x="3365067" y="1409700"/>
            <a:ext cx="1297422" cy="1114424"/>
          </a:xfrm>
          <a:prstGeom prst="rect">
            <a:avLst/>
          </a:prstGeom>
          <a:noFill/>
          <a:ln w="9525">
            <a:noFill/>
            <a:miter lim="800000"/>
            <a:headEnd/>
            <a:tailEnd/>
          </a:ln>
        </p:spPr>
      </p:pic>
      <p:pic>
        <p:nvPicPr>
          <p:cNvPr id="14" name="Рисунок 13" descr="004203 - Горка"/>
          <p:cNvPicPr/>
          <p:nvPr/>
        </p:nvPicPr>
        <p:blipFill>
          <a:blip r:embed="rId4" cstate="print"/>
          <a:srcRect l="8250" t="8000" r="11000" b="16250"/>
          <a:stretch>
            <a:fillRect/>
          </a:stretch>
        </p:blipFill>
        <p:spPr bwMode="auto">
          <a:xfrm>
            <a:off x="7178292" y="2493167"/>
            <a:ext cx="1394209" cy="1200150"/>
          </a:xfrm>
          <a:prstGeom prst="rect">
            <a:avLst/>
          </a:prstGeom>
          <a:noFill/>
          <a:ln w="9525">
            <a:noFill/>
            <a:miter lim="800000"/>
            <a:headEnd/>
            <a:tailEnd/>
          </a:ln>
        </p:spPr>
      </p:pic>
      <p:pic>
        <p:nvPicPr>
          <p:cNvPr id="4100" name="Рисунок 3"/>
          <p:cNvPicPr>
            <a:picLocks noChangeAspect="1" noChangeArrowheads="1"/>
          </p:cNvPicPr>
          <p:nvPr/>
        </p:nvPicPr>
        <p:blipFill>
          <a:blip r:embed="rId5" cstate="print"/>
          <a:srcRect/>
          <a:stretch>
            <a:fillRect/>
          </a:stretch>
        </p:blipFill>
        <p:spPr bwMode="auto">
          <a:xfrm>
            <a:off x="1362076" y="2571750"/>
            <a:ext cx="1473993" cy="1121567"/>
          </a:xfrm>
          <a:prstGeom prst="rect">
            <a:avLst/>
          </a:prstGeom>
          <a:noFill/>
          <a:ln w="9525">
            <a:noFill/>
            <a:miter lim="800000"/>
            <a:headEnd/>
            <a:tailEnd/>
          </a:ln>
        </p:spPr>
      </p:pic>
      <p:pic>
        <p:nvPicPr>
          <p:cNvPr id="4101" name="Picture 5"/>
          <p:cNvPicPr>
            <a:picLocks noChangeAspect="1" noChangeArrowheads="1"/>
          </p:cNvPicPr>
          <p:nvPr/>
        </p:nvPicPr>
        <p:blipFill>
          <a:blip r:embed="rId6" cstate="print"/>
          <a:srcRect/>
          <a:stretch>
            <a:fillRect/>
          </a:stretch>
        </p:blipFill>
        <p:spPr bwMode="auto">
          <a:xfrm>
            <a:off x="6343650" y="1409700"/>
            <a:ext cx="692944" cy="1381138"/>
          </a:xfrm>
          <a:prstGeom prst="rect">
            <a:avLst/>
          </a:prstGeom>
          <a:noFill/>
          <a:ln w="9525">
            <a:noFill/>
            <a:miter lim="800000"/>
            <a:headEnd/>
            <a:tailEnd/>
          </a:ln>
        </p:spPr>
      </p:pic>
      <p:pic>
        <p:nvPicPr>
          <p:cNvPr id="4102" name="Picture 6"/>
          <p:cNvPicPr>
            <a:picLocks noChangeAspect="1" noChangeArrowheads="1"/>
          </p:cNvPicPr>
          <p:nvPr/>
        </p:nvPicPr>
        <p:blipFill>
          <a:blip r:embed="rId7" cstate="print"/>
          <a:srcRect/>
          <a:stretch>
            <a:fillRect/>
          </a:stretch>
        </p:blipFill>
        <p:spPr bwMode="auto">
          <a:xfrm>
            <a:off x="4286252" y="2571750"/>
            <a:ext cx="1133476" cy="95011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9888" y="321469"/>
            <a:ext cx="7716912" cy="741760"/>
          </a:xfrm>
        </p:spPr>
        <p:txBody>
          <a:bodyPr>
            <a:normAutofit/>
          </a:bodyPr>
          <a:lstStyle/>
          <a:p>
            <a:pPr algn="l"/>
            <a:r>
              <a:rPr lang="ru-RU" sz="1800" dirty="0" smtClean="0">
                <a:solidFill>
                  <a:srgbClr val="3D424E"/>
                </a:solidFill>
                <a:latin typeface="DINPro-Medium" pitchFamily="50" charset="0"/>
              </a:rPr>
              <a:t>            ВИЗУАЛЬНЫЕ </a:t>
            </a:r>
            <a:r>
              <a:rPr lang="ru-RU" sz="1800" dirty="0">
                <a:solidFill>
                  <a:srgbClr val="3D424E"/>
                </a:solidFill>
                <a:latin typeface="DINPro-Medium" pitchFamily="50" charset="0"/>
              </a:rPr>
              <a:t>ОБРАЗЫ И СХЕМЫ</a:t>
            </a:r>
          </a:p>
        </p:txBody>
      </p:sp>
      <p:sp>
        <p:nvSpPr>
          <p:cNvPr id="11" name="Прямоугольник 10"/>
          <p:cNvSpPr/>
          <p:nvPr/>
        </p:nvSpPr>
        <p:spPr>
          <a:xfrm>
            <a:off x="323528" y="1225058"/>
            <a:ext cx="2636931" cy="2628485"/>
          </a:xfrm>
          <a:prstGeom prst="rect">
            <a:avLst/>
          </a:prstGeom>
          <a:noFill/>
          <a:ln>
            <a:solidFill>
              <a:srgbClr val="3D4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3243623" y="1225057"/>
            <a:ext cx="2636931" cy="2628485"/>
          </a:xfrm>
          <a:prstGeom prst="rect">
            <a:avLst/>
          </a:prstGeom>
          <a:noFill/>
          <a:ln>
            <a:solidFill>
              <a:srgbClr val="3D4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6183541" y="1225058"/>
            <a:ext cx="2636931" cy="2628485"/>
          </a:xfrm>
          <a:prstGeom prst="rect">
            <a:avLst/>
          </a:prstGeom>
          <a:noFill/>
          <a:ln>
            <a:solidFill>
              <a:srgbClr val="3D4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одзаголовок 2"/>
          <p:cNvSpPr txBox="1">
            <a:spLocks/>
          </p:cNvSpPr>
          <p:nvPr/>
        </p:nvSpPr>
        <p:spPr>
          <a:xfrm>
            <a:off x="3243623" y="3853543"/>
            <a:ext cx="2636931" cy="1001486"/>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100" b="0" i="0" u="none" strike="noStrike" kern="1200" cap="none" spc="0" normalizeH="0" baseline="0" noProof="0" dirty="0">
              <a:ln>
                <a:noFill/>
              </a:ln>
              <a:solidFill>
                <a:srgbClr val="3D424E"/>
              </a:solidFill>
              <a:effectLst/>
              <a:uLnTx/>
              <a:uFillTx/>
              <a:latin typeface="Cera Pro" pitchFamily="2" charset="0"/>
              <a:ea typeface="+mn-ea"/>
              <a:cs typeface="+mn-cs"/>
            </a:endParaRPr>
          </a:p>
        </p:txBody>
      </p:sp>
      <p:sp>
        <p:nvSpPr>
          <p:cNvPr id="21" name="Подзаголовок 2"/>
          <p:cNvSpPr txBox="1">
            <a:spLocks/>
          </p:cNvSpPr>
          <p:nvPr/>
        </p:nvSpPr>
        <p:spPr>
          <a:xfrm>
            <a:off x="6183541" y="3853542"/>
            <a:ext cx="2636931" cy="1001486"/>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100" b="0" i="0" u="none" strike="noStrike" kern="1200" cap="none" spc="0" normalizeH="0" baseline="0" noProof="0" dirty="0">
              <a:ln>
                <a:noFill/>
              </a:ln>
              <a:solidFill>
                <a:srgbClr val="3D424E"/>
              </a:solidFill>
              <a:effectLst/>
              <a:uLnTx/>
              <a:uFillTx/>
              <a:latin typeface="Cera Pro" pitchFamily="2" charset="0"/>
              <a:ea typeface="+mn-ea"/>
              <a:cs typeface="+mn-cs"/>
            </a:endParaRPr>
          </a:p>
        </p:txBody>
      </p:sp>
      <p:sp>
        <p:nvSpPr>
          <p:cNvPr id="10" name="Заголовок 1"/>
          <p:cNvSpPr txBox="1">
            <a:spLocks/>
          </p:cNvSpPr>
          <p:nvPr/>
        </p:nvSpPr>
        <p:spPr>
          <a:xfrm>
            <a:off x="8386462" y="4423420"/>
            <a:ext cx="757538" cy="7200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0" i="0" u="none" strike="noStrike" kern="1200" cap="none" spc="0" normalizeH="0" baseline="0" noProof="0" dirty="0">
                <a:ln>
                  <a:noFill/>
                </a:ln>
                <a:solidFill>
                  <a:srgbClr val="3D424E"/>
                </a:solidFill>
                <a:effectLst/>
                <a:uLnTx/>
                <a:uFillTx/>
                <a:latin typeface="DINPro-Medium" pitchFamily="50" charset="0"/>
                <a:ea typeface="+mj-ea"/>
                <a:cs typeface="+mj-cs"/>
              </a:rPr>
              <a:t>6</a:t>
            </a:r>
          </a:p>
        </p:txBody>
      </p:sp>
      <p:pic>
        <p:nvPicPr>
          <p:cNvPr id="17" name="Picture 2" descr="C:\Users\Мир Связи\Desktop\306790-svetik.jpg цветы.jpg"/>
          <p:cNvPicPr>
            <a:picLocks noGrp="1" noChangeAspect="1" noChangeArrowheads="1"/>
          </p:cNvPicPr>
          <p:nvPr>
            <p:ph idx="1"/>
          </p:nvPr>
        </p:nvPicPr>
        <p:blipFill>
          <a:blip r:embed="rId2" cstate="print"/>
          <a:srcRect/>
          <a:stretch>
            <a:fillRect/>
          </a:stretch>
        </p:blipFill>
        <p:spPr bwMode="auto">
          <a:xfrm>
            <a:off x="542925" y="1370182"/>
            <a:ext cx="2235994" cy="2167501"/>
          </a:xfrm>
          <a:prstGeom prst="rect">
            <a:avLst/>
          </a:prstGeom>
          <a:noFill/>
        </p:spPr>
      </p:pic>
      <p:pic>
        <p:nvPicPr>
          <p:cNvPr id="22" name="Picture 3" descr="C:\Users\Мир Связи\Desktop\tree-nature-plant-flower-spring-green-herb-grow-evergreen-botany-garden-flora-trees-shrub-engine-firs-light-green-flowering-plant-fir-drove-young-fir-drove-woody-plant-land-plant-559779.jpg ели кустарники.jpg"/>
          <p:cNvPicPr>
            <a:picLocks noChangeAspect="1" noChangeArrowheads="1"/>
          </p:cNvPicPr>
          <p:nvPr/>
        </p:nvPicPr>
        <p:blipFill>
          <a:blip r:embed="rId3" cstate="print"/>
          <a:srcRect/>
          <a:stretch>
            <a:fillRect/>
          </a:stretch>
        </p:blipFill>
        <p:spPr bwMode="auto">
          <a:xfrm>
            <a:off x="3399519" y="1370182"/>
            <a:ext cx="2208325" cy="2069307"/>
          </a:xfrm>
          <a:prstGeom prst="rect">
            <a:avLst/>
          </a:prstGeom>
          <a:noFill/>
        </p:spPr>
      </p:pic>
      <p:pic>
        <p:nvPicPr>
          <p:cNvPr id="23" name="Picture 4" descr="C:\Users\Мир Связи\Desktop\833_original.jpg дорожка.jpg"/>
          <p:cNvPicPr>
            <a:picLocks noChangeAspect="1" noChangeArrowheads="1"/>
          </p:cNvPicPr>
          <p:nvPr/>
        </p:nvPicPr>
        <p:blipFill>
          <a:blip r:embed="rId4" cstate="print"/>
          <a:srcRect/>
          <a:stretch>
            <a:fillRect/>
          </a:stretch>
        </p:blipFill>
        <p:spPr bwMode="auto">
          <a:xfrm>
            <a:off x="6723702" y="1297218"/>
            <a:ext cx="1507331" cy="1060942"/>
          </a:xfrm>
          <a:prstGeom prst="rect">
            <a:avLst/>
          </a:prstGeom>
          <a:noFill/>
        </p:spPr>
      </p:pic>
      <p:pic>
        <p:nvPicPr>
          <p:cNvPr id="24" name="Picture 5" descr="C:\Users\Мир Связи\Desktop\6aaee378a4ddc82ef60f93780a004cbd.png забор.png"/>
          <p:cNvPicPr>
            <a:picLocks noChangeAspect="1" noChangeArrowheads="1"/>
          </p:cNvPicPr>
          <p:nvPr/>
        </p:nvPicPr>
        <p:blipFill>
          <a:blip r:embed="rId5" cstate="print"/>
          <a:srcRect/>
          <a:stretch>
            <a:fillRect/>
          </a:stretch>
        </p:blipFill>
        <p:spPr bwMode="auto">
          <a:xfrm>
            <a:off x="6723702" y="2453933"/>
            <a:ext cx="1723983" cy="1290073"/>
          </a:xfrm>
          <a:prstGeom prst="rect">
            <a:avLst/>
          </a:prstGeom>
          <a:noFill/>
        </p:spPr>
      </p:pic>
      <p:sp>
        <p:nvSpPr>
          <p:cNvPr id="25" name="TextBox 24"/>
          <p:cNvSpPr txBox="1"/>
          <p:nvPr/>
        </p:nvSpPr>
        <p:spPr>
          <a:xfrm>
            <a:off x="742950" y="4015859"/>
            <a:ext cx="721672" cy="246221"/>
          </a:xfrm>
          <a:prstGeom prst="rect">
            <a:avLst/>
          </a:prstGeom>
          <a:noFill/>
        </p:spPr>
        <p:txBody>
          <a:bodyPr wrap="none" rtlCol="0">
            <a:spAutoFit/>
          </a:bodyPr>
          <a:lstStyle/>
          <a:p>
            <a:r>
              <a:rPr lang="ru-RU" sz="1000" dirty="0" smtClean="0">
                <a:latin typeface="Times New Roman" pitchFamily="18" charset="0"/>
                <a:cs typeface="Times New Roman" pitchFamily="18" charset="0"/>
              </a:rPr>
              <a:t>Цветники</a:t>
            </a:r>
            <a:endParaRPr lang="ru-RU" sz="1000" dirty="0">
              <a:latin typeface="Times New Roman" pitchFamily="18" charset="0"/>
              <a:cs typeface="Times New Roman" pitchFamily="18" charset="0"/>
            </a:endParaRPr>
          </a:p>
        </p:txBody>
      </p:sp>
      <p:sp>
        <p:nvSpPr>
          <p:cNvPr id="26" name="TextBox 25"/>
          <p:cNvSpPr txBox="1"/>
          <p:nvPr/>
        </p:nvSpPr>
        <p:spPr>
          <a:xfrm>
            <a:off x="3779044" y="4015859"/>
            <a:ext cx="1326004" cy="246221"/>
          </a:xfrm>
          <a:prstGeom prst="rect">
            <a:avLst/>
          </a:prstGeom>
          <a:noFill/>
        </p:spPr>
        <p:txBody>
          <a:bodyPr wrap="none" rtlCol="0">
            <a:spAutoFit/>
          </a:bodyPr>
          <a:lstStyle/>
          <a:p>
            <a:r>
              <a:rPr lang="ru-RU" sz="1000" dirty="0" smtClean="0">
                <a:latin typeface="Times New Roman" pitchFamily="18" charset="0"/>
                <a:cs typeface="Times New Roman" pitchFamily="18" charset="0"/>
              </a:rPr>
              <a:t>Деревья, кустарники</a:t>
            </a:r>
            <a:endParaRPr lang="ru-RU" sz="1000" dirty="0">
              <a:latin typeface="Times New Roman" pitchFamily="18" charset="0"/>
              <a:cs typeface="Times New Roman" pitchFamily="18" charset="0"/>
            </a:endParaRPr>
          </a:p>
        </p:txBody>
      </p:sp>
      <p:sp>
        <p:nvSpPr>
          <p:cNvPr id="27" name="TextBox 26"/>
          <p:cNvSpPr txBox="1"/>
          <p:nvPr/>
        </p:nvSpPr>
        <p:spPr>
          <a:xfrm>
            <a:off x="6183542" y="4015860"/>
            <a:ext cx="2748318" cy="246222"/>
          </a:xfrm>
          <a:prstGeom prst="rect">
            <a:avLst/>
          </a:prstGeom>
          <a:noFill/>
        </p:spPr>
        <p:txBody>
          <a:bodyPr wrap="square" rtlCol="0">
            <a:spAutoFit/>
          </a:bodyPr>
          <a:lstStyle/>
          <a:p>
            <a:r>
              <a:rPr lang="ru-RU" sz="1000" dirty="0" smtClean="0">
                <a:latin typeface="Times New Roman" pitchFamily="18" charset="0"/>
                <a:cs typeface="Times New Roman" pitchFamily="18" charset="0"/>
              </a:rPr>
              <a:t>Тротуарная плитка, ограждение деревянное</a:t>
            </a:r>
            <a:endParaRPr lang="ru-RU" sz="10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4986338" cy="857250"/>
          </a:xfrm>
        </p:spPr>
        <p:txBody>
          <a:bodyPr>
            <a:normAutofit/>
          </a:bodyPr>
          <a:lstStyle/>
          <a:p>
            <a:r>
              <a:rPr lang="ru-RU" sz="2000" dirty="0" smtClean="0">
                <a:latin typeface="Times New Roman" pitchFamily="18" charset="0"/>
                <a:cs typeface="Times New Roman" pitchFamily="18" charset="0"/>
              </a:rPr>
              <a:t>Визуальные образы и схемы</a:t>
            </a:r>
            <a:endParaRPr lang="ru-RU" sz="2000" dirty="0">
              <a:latin typeface="Times New Roman" pitchFamily="18" charset="0"/>
              <a:cs typeface="Times New Roman" pitchFamily="18" charset="0"/>
            </a:endParaRPr>
          </a:p>
        </p:txBody>
      </p:sp>
      <p:pic>
        <p:nvPicPr>
          <p:cNvPr id="5122" name="Picture 2" descr="C:\Users\Мир Связи\Desktop\Дорожная 2 детская площадка\макет\Макет Каменное.png"/>
          <p:cNvPicPr>
            <a:picLocks noGrp="1" noChangeAspect="1" noChangeArrowheads="1"/>
          </p:cNvPicPr>
          <p:nvPr>
            <p:ph idx="1"/>
          </p:nvPr>
        </p:nvPicPr>
        <p:blipFill>
          <a:blip r:embed="rId2" cstate="print"/>
          <a:srcRect/>
          <a:stretch>
            <a:fillRect/>
          </a:stretch>
        </p:blipFill>
        <p:spPr bwMode="auto">
          <a:xfrm>
            <a:off x="1949584" y="1185862"/>
            <a:ext cx="5059093" cy="339407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95487"/>
            <a:ext cx="7700392" cy="720080"/>
          </a:xfrm>
        </p:spPr>
        <p:txBody>
          <a:bodyPr>
            <a:normAutofit/>
          </a:bodyPr>
          <a:lstStyle/>
          <a:p>
            <a:pPr algn="l"/>
            <a:r>
              <a:rPr lang="ru-RU" sz="1800" dirty="0">
                <a:solidFill>
                  <a:srgbClr val="3D424E"/>
                </a:solidFill>
                <a:latin typeface="DINPro-Medium" pitchFamily="50" charset="0"/>
              </a:rPr>
              <a:t>ОБЩАЯ ИНФОРМАЦИЯ</a:t>
            </a:r>
          </a:p>
        </p:txBody>
      </p:sp>
      <p:sp>
        <p:nvSpPr>
          <p:cNvPr id="3" name="Подзаголовок 2"/>
          <p:cNvSpPr>
            <a:spLocks noGrp="1"/>
          </p:cNvSpPr>
          <p:nvPr>
            <p:ph type="subTitle" idx="1"/>
          </p:nvPr>
        </p:nvSpPr>
        <p:spPr>
          <a:xfrm>
            <a:off x="323528" y="1088571"/>
            <a:ext cx="8496944" cy="3722915"/>
          </a:xfrm>
        </p:spPr>
        <p:txBody>
          <a:bodyPr>
            <a:normAutofit fontScale="92500" lnSpcReduction="10000"/>
          </a:bodyPr>
          <a:lstStyle/>
          <a:p>
            <a:pPr algn="just"/>
            <a:r>
              <a:rPr lang="ru-RU" sz="1400" dirty="0" smtClean="0">
                <a:solidFill>
                  <a:srgbClr val="3D424E"/>
                </a:solidFill>
                <a:latin typeface="Cera Pro" pitchFamily="2" charset="0"/>
                <a:cs typeface="Calibri Light" panose="020F0302020204030204" pitchFamily="34" charset="0"/>
              </a:rPr>
              <a:t>РЕКВИЗИТЫ ВЫПИСКИ ИЗ ЕГРН: Местоположение установлено относительно ориентира, расположенного в границах участка. Ориентир МКД ул. </a:t>
            </a:r>
            <a:r>
              <a:rPr lang="ru-RU" sz="1400" dirty="0" smtClean="0">
                <a:solidFill>
                  <a:srgbClr val="3D424E"/>
                </a:solidFill>
                <a:latin typeface="Times New Roman" pitchFamily="18" charset="0"/>
                <a:cs typeface="Times New Roman" pitchFamily="18" charset="0"/>
              </a:rPr>
              <a:t>Дорожная,2 . Почтовый адрес ориентира: Ханты-Мансийский автономный округ –Югра, р-н Октябрьский , с. Каменное, ул. Дорожная, д.2</a:t>
            </a:r>
          </a:p>
          <a:p>
            <a:pPr algn="just"/>
            <a:r>
              <a:rPr lang="ru-RU" sz="1400" dirty="0" smtClean="0">
                <a:solidFill>
                  <a:srgbClr val="3D424E"/>
                </a:solidFill>
                <a:latin typeface="Cera Pro" pitchFamily="2" charset="0"/>
                <a:cs typeface="Calibri Light" panose="020F0302020204030204" pitchFamily="34" charset="0"/>
              </a:rPr>
              <a:t>Правообладатель (правообладатели): Муниципальное образование сельское поселение Каменное. Кадастровый номер </a:t>
            </a:r>
            <a:r>
              <a:rPr lang="ru-RU" sz="1400" dirty="0" smtClean="0">
                <a:solidFill>
                  <a:srgbClr val="3D424E"/>
                </a:solidFill>
                <a:latin typeface="Times New Roman" pitchFamily="18" charset="0"/>
                <a:cs typeface="Times New Roman" pitchFamily="18" charset="0"/>
              </a:rPr>
              <a:t>86:07:0102005:753</a:t>
            </a:r>
            <a:endParaRPr lang="ru-RU" sz="1400" dirty="0">
              <a:solidFill>
                <a:srgbClr val="3D424E"/>
              </a:solidFill>
              <a:latin typeface="Times New Roman" pitchFamily="18" charset="0"/>
              <a:cs typeface="Times New Roman" pitchFamily="18" charset="0"/>
            </a:endParaRPr>
          </a:p>
          <a:p>
            <a:pPr algn="just"/>
            <a:endParaRPr lang="ru-RU" sz="1400" dirty="0">
              <a:solidFill>
                <a:srgbClr val="3D424E"/>
              </a:solidFill>
              <a:latin typeface="Cera Pro" pitchFamily="2" charset="0"/>
              <a:cs typeface="Calibri Light" panose="020F0302020204030204" pitchFamily="34" charset="0"/>
            </a:endParaRPr>
          </a:p>
          <a:p>
            <a:pPr algn="just"/>
            <a:r>
              <a:rPr lang="ru-RU" sz="1400" dirty="0">
                <a:solidFill>
                  <a:srgbClr val="3D424E"/>
                </a:solidFill>
                <a:latin typeface="Cera Pro" pitchFamily="2" charset="0"/>
                <a:cs typeface="Calibri Light" panose="020F0302020204030204" pitchFamily="34" charset="0"/>
              </a:rPr>
              <a:t>ИНФОРМАЦИЯ О НАЛИЧИИ ОКС: </a:t>
            </a:r>
            <a:r>
              <a:rPr lang="ru-RU" sz="1400" dirty="0" smtClean="0">
                <a:solidFill>
                  <a:srgbClr val="3D424E"/>
                </a:solidFill>
                <a:latin typeface="Cera Pro" pitchFamily="2" charset="0"/>
                <a:cs typeface="Calibri Light" panose="020F0302020204030204" pitchFamily="34" charset="0"/>
              </a:rPr>
              <a:t>МКД Правообладатель (правообладатели): Муниципальное образование сельское поселение Каменное. Собственность </a:t>
            </a:r>
            <a:r>
              <a:rPr lang="ru-RU" sz="1400" dirty="0" smtClean="0">
                <a:solidFill>
                  <a:srgbClr val="3D424E"/>
                </a:solidFill>
                <a:latin typeface="Times New Roman" pitchFamily="18" charset="0"/>
                <a:cs typeface="Times New Roman" pitchFamily="18" charset="0"/>
              </a:rPr>
              <a:t>86:07:0102005:341, 86:07:0102005:342, 86:07:0102005:343, 86:07:0102005:344,86:07:0102005:345, 86:07:0102005:346. 07.06.2019 Распоряжение о разграничении имущества находящегося в муниципальной собственности № 13-Р-516 от 25.03.2013г. Акт приема передачи объектов муниципального имущества от 01.04.2013 г</a:t>
            </a:r>
          </a:p>
          <a:p>
            <a:pPr algn="just"/>
            <a:r>
              <a:rPr lang="ru-RU" sz="1400" dirty="0" smtClean="0">
                <a:solidFill>
                  <a:srgbClr val="3D424E"/>
                </a:solidFill>
                <a:latin typeface="Times New Roman" pitchFamily="18" charset="0"/>
                <a:cs typeface="Times New Roman" pitchFamily="18" charset="0"/>
              </a:rPr>
              <a:t> </a:t>
            </a:r>
            <a:endParaRPr lang="ru-RU" sz="1400" dirty="0">
              <a:solidFill>
                <a:srgbClr val="3D424E"/>
              </a:solidFill>
              <a:latin typeface="Times New Roman" pitchFamily="18" charset="0"/>
              <a:cs typeface="Times New Roman" pitchFamily="18" charset="0"/>
            </a:endParaRPr>
          </a:p>
          <a:p>
            <a:pPr algn="just"/>
            <a:endParaRPr lang="ru-RU" sz="1400" dirty="0">
              <a:solidFill>
                <a:srgbClr val="3D424E"/>
              </a:solidFill>
              <a:latin typeface="Cera Pro" pitchFamily="2" charset="0"/>
              <a:cs typeface="Calibri Light" panose="020F0302020204030204" pitchFamily="34" charset="0"/>
            </a:endParaRPr>
          </a:p>
          <a:p>
            <a:pPr algn="just"/>
            <a:r>
              <a:rPr lang="ru-RU" sz="1400" dirty="0">
                <a:solidFill>
                  <a:srgbClr val="3D424E"/>
                </a:solidFill>
                <a:latin typeface="Cera Pro" pitchFamily="2" charset="0"/>
                <a:cs typeface="Calibri Light" panose="020F0302020204030204" pitchFamily="34" charset="0"/>
              </a:rPr>
              <a:t>НАЛИЧИЕ ОХРАННЫХ ЗОН: </a:t>
            </a:r>
            <a:r>
              <a:rPr lang="ru-RU" sz="1400" dirty="0" smtClean="0">
                <a:solidFill>
                  <a:srgbClr val="3D424E"/>
                </a:solidFill>
                <a:latin typeface="Cera Pro" pitchFamily="2" charset="0"/>
                <a:cs typeface="Calibri Light" panose="020F0302020204030204" pitchFamily="34" charset="0"/>
              </a:rPr>
              <a:t>Администрация сельского поселения Каменное сообщает, что по ул. Дорожная,д</a:t>
            </a:r>
            <a:r>
              <a:rPr lang="ru-RU" sz="1400" dirty="0" smtClean="0">
                <a:solidFill>
                  <a:srgbClr val="3D424E"/>
                </a:solidFill>
                <a:latin typeface="Times New Roman" pitchFamily="18" charset="0"/>
                <a:cs typeface="Times New Roman" pitchFamily="18" charset="0"/>
              </a:rPr>
              <a:t>.2 </a:t>
            </a:r>
            <a:r>
              <a:rPr lang="ru-RU" sz="1400" dirty="0" smtClean="0">
                <a:solidFill>
                  <a:srgbClr val="3D424E"/>
                </a:solidFill>
                <a:latin typeface="Cera Pro" pitchFamily="2" charset="0"/>
                <a:cs typeface="Calibri Light" panose="020F0302020204030204" pitchFamily="34" charset="0"/>
              </a:rPr>
              <a:t>с. Каменное на земельном участке нет зон охраны и защитных зон в границах проектируемой территории.</a:t>
            </a:r>
            <a:endParaRPr lang="ru-RU" sz="1400" dirty="0">
              <a:solidFill>
                <a:srgbClr val="3D424E"/>
              </a:solidFill>
              <a:latin typeface="Cera Pro" pitchFamily="2" charset="0"/>
              <a:cs typeface="Calibri Light" panose="020F0302020204030204" pitchFamily="34" charset="0"/>
            </a:endParaRPr>
          </a:p>
          <a:p>
            <a:pPr lvl="0" algn="just"/>
            <a:endParaRPr lang="ru-RU" sz="1400" dirty="0">
              <a:solidFill>
                <a:srgbClr val="3D424E"/>
              </a:solidFill>
              <a:latin typeface="Cera Pro" pitchFamily="2" charset="0"/>
              <a:cs typeface="Calibri Light" panose="020F0302020204030204" pitchFamily="34" charset="0"/>
            </a:endParaRPr>
          </a:p>
          <a:p>
            <a:pPr lvl="0" algn="just"/>
            <a:r>
              <a:rPr lang="ru-RU" sz="1400" dirty="0">
                <a:solidFill>
                  <a:srgbClr val="3D424E"/>
                </a:solidFill>
                <a:latin typeface="Cera Pro" pitchFamily="2" charset="0"/>
                <a:cs typeface="Calibri Light" panose="020F0302020204030204" pitchFamily="34" charset="0"/>
              </a:rPr>
              <a:t>НАЛИЧИЕ ИНЖЕНЕРНЫХ СЕТЕЙ: </a:t>
            </a:r>
            <a:r>
              <a:rPr lang="ru-RU" sz="1400" dirty="0" smtClean="0">
                <a:solidFill>
                  <a:srgbClr val="3D424E"/>
                </a:solidFill>
                <a:latin typeface="Cera Pro" pitchFamily="2" charset="0"/>
                <a:cs typeface="Calibri Light" panose="020F0302020204030204" pitchFamily="34" charset="0"/>
              </a:rPr>
              <a:t>Администрация сельского поселения Каменное сообщает, что по ул. Дорожная д.2 с. Каменное на земельном участке в границах проектируемой территории нет инженерных сетей.</a:t>
            </a:r>
            <a:endParaRPr lang="ru-RU" sz="1400" dirty="0">
              <a:solidFill>
                <a:srgbClr val="3D424E"/>
              </a:solidFill>
              <a:latin typeface="Cera Pro" pitchFamily="2" charset="0"/>
              <a:cs typeface="Calibri Light" panose="020F0302020204030204" pitchFamily="34" charset="0"/>
            </a:endParaRPr>
          </a:p>
          <a:p>
            <a:pPr marL="342900" indent="-342900">
              <a:lnSpc>
                <a:spcPct val="150000"/>
              </a:lnSpc>
            </a:pPr>
            <a:endParaRPr lang="ru-RU" sz="1400" dirty="0">
              <a:solidFill>
                <a:srgbClr val="3D424E"/>
              </a:solidFill>
              <a:latin typeface="Cera Pro" pitchFamily="2" charset="0"/>
            </a:endParaRPr>
          </a:p>
        </p:txBody>
      </p:sp>
      <p:sp>
        <p:nvSpPr>
          <p:cNvPr id="11" name="Заголовок 1"/>
          <p:cNvSpPr txBox="1">
            <a:spLocks/>
          </p:cNvSpPr>
          <p:nvPr/>
        </p:nvSpPr>
        <p:spPr>
          <a:xfrm>
            <a:off x="8386462" y="4423420"/>
            <a:ext cx="757538" cy="7200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0" i="0" u="none" strike="noStrike" kern="1200" cap="none" spc="0" normalizeH="0" baseline="0" noProof="0" dirty="0">
                <a:ln>
                  <a:noFill/>
                </a:ln>
                <a:solidFill>
                  <a:srgbClr val="3D424E"/>
                </a:solidFill>
                <a:effectLst/>
                <a:uLnTx/>
                <a:uFillTx/>
                <a:latin typeface="DINPro-Medium" pitchFamily="50" charset="0"/>
                <a:ea typeface="+mj-ea"/>
                <a:cs typeface="+mj-cs"/>
              </a:rPr>
              <a:t>7</a:t>
            </a:r>
          </a:p>
        </p:txBody>
      </p:sp>
    </p:spTree>
  </p:cSld>
  <p:clrMapOvr>
    <a:masterClrMapping/>
  </p:clrMapOvr>
</p:sld>
</file>

<file path=ppt/theme/theme1.xml><?xml version="1.0" encoding="utf-8"?>
<a:theme xmlns:a="http://schemas.openxmlformats.org/drawingml/2006/main" name="ФКГС">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ФКГС</Template>
  <TotalTime>487</TotalTime>
  <Words>665</Words>
  <Application>Microsoft Office PowerPoint</Application>
  <PresentationFormat>Экран (16:9)</PresentationFormat>
  <Paragraphs>55</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ФКГС</vt:lpstr>
      <vt:lpstr>ПРЕЗЕНТАЦИЯ ПРОЕКТА «Обустройство дворовой общественной территории » по ул.Дорожная, 2  с. Каменное</vt:lpstr>
      <vt:lpstr>ОБЩАЯ ИНФОРМАЦИЯ</vt:lpstr>
      <vt:lpstr>СИТУАЦИОННЫЙ ПЛАН</vt:lpstr>
      <vt:lpstr>Фотофиксация существующей ситуации</vt:lpstr>
      <vt:lpstr>ОПИСАНИЕ КОНЦЕПТУАЛЬНЫХ И ПРОЕКТНЫХ РЕШЕНИЙ</vt:lpstr>
      <vt:lpstr>              ВИЗУАЛЬНЫЕ ОБРАЗЫ И СХЕМЫ</vt:lpstr>
      <vt:lpstr>            ВИЗУАЛЬНЫЕ ОБРАЗЫ И СХЕМЫ</vt:lpstr>
      <vt:lpstr>Визуальные образы и схемы</vt:lpstr>
      <vt:lpstr>ОБЩАЯ ИНФОРМАЦИЯ</vt:lpstr>
      <vt:lpstr>ОПИСАНИЕ ДОПОЛНИТЕЛЬНЫХ МЕРОПРИЯТИЙ</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ПРОЕКТА «НАИМЕНОВАНИЕ ПРОЕКТА БЛАГОУСТРОЙСТВА»</dc:title>
  <dc:creator>HP-PC</dc:creator>
  <cp:lastModifiedBy>Мир Связи</cp:lastModifiedBy>
  <cp:revision>50</cp:revision>
  <dcterms:created xsi:type="dcterms:W3CDTF">2020-06-29T06:13:42Z</dcterms:created>
  <dcterms:modified xsi:type="dcterms:W3CDTF">2023-02-08T11:50:33Z</dcterms:modified>
</cp:coreProperties>
</file>